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 id="2147483650" r:id="rId3"/>
  </p:sldMasterIdLst>
  <p:notesMasterIdLst>
    <p:notesMasterId r:id="rId60"/>
  </p:notesMasterIdLst>
  <p:handoutMasterIdLst>
    <p:handoutMasterId r:id="rId61"/>
  </p:handoutMasterIdLst>
  <p:sldIdLst>
    <p:sldId id="256" r:id="rId4"/>
    <p:sldId id="314" r:id="rId5"/>
    <p:sldId id="319" r:id="rId6"/>
    <p:sldId id="367" r:id="rId7"/>
    <p:sldId id="373" r:id="rId8"/>
    <p:sldId id="374" r:id="rId9"/>
    <p:sldId id="405" r:id="rId10"/>
    <p:sldId id="418" r:id="rId11"/>
    <p:sldId id="419" r:id="rId12"/>
    <p:sldId id="420" r:id="rId13"/>
    <p:sldId id="421" r:id="rId14"/>
    <p:sldId id="422" r:id="rId15"/>
    <p:sldId id="423" r:id="rId16"/>
    <p:sldId id="424" r:id="rId17"/>
    <p:sldId id="381" r:id="rId18"/>
    <p:sldId id="382" r:id="rId19"/>
    <p:sldId id="383" r:id="rId20"/>
    <p:sldId id="439" r:id="rId21"/>
    <p:sldId id="443" r:id="rId22"/>
    <p:sldId id="442" r:id="rId23"/>
    <p:sldId id="440" r:id="rId24"/>
    <p:sldId id="444" r:id="rId25"/>
    <p:sldId id="445" r:id="rId26"/>
    <p:sldId id="425" r:id="rId27"/>
    <p:sldId id="426" r:id="rId28"/>
    <p:sldId id="427" r:id="rId29"/>
    <p:sldId id="428" r:id="rId30"/>
    <p:sldId id="433" r:id="rId31"/>
    <p:sldId id="434" r:id="rId32"/>
    <p:sldId id="435" r:id="rId33"/>
    <p:sldId id="449" r:id="rId34"/>
    <p:sldId id="436" r:id="rId35"/>
    <p:sldId id="437" r:id="rId36"/>
    <p:sldId id="450" r:id="rId37"/>
    <p:sldId id="438" r:id="rId38"/>
    <p:sldId id="393" r:id="rId39"/>
    <p:sldId id="394" r:id="rId40"/>
    <p:sldId id="408" r:id="rId41"/>
    <p:sldId id="401" r:id="rId42"/>
    <p:sldId id="402" r:id="rId43"/>
    <p:sldId id="415" r:id="rId44"/>
    <p:sldId id="416" r:id="rId45"/>
    <p:sldId id="441" r:id="rId46"/>
    <p:sldId id="446" r:id="rId47"/>
    <p:sldId id="403" r:id="rId48"/>
    <p:sldId id="404" r:id="rId49"/>
    <p:sldId id="429" r:id="rId50"/>
    <p:sldId id="432" r:id="rId51"/>
    <p:sldId id="447" r:id="rId52"/>
    <p:sldId id="430" r:id="rId53"/>
    <p:sldId id="431" r:id="rId54"/>
    <p:sldId id="448" r:id="rId55"/>
    <p:sldId id="372" r:id="rId56"/>
    <p:sldId id="412" r:id="rId57"/>
    <p:sldId id="417" r:id="rId58"/>
    <p:sldId id="358" r:id="rId5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é" initials="A" lastIdx="0" clrIdx="0">
    <p:extLst>
      <p:ext uri="{19B8F6BF-5375-455C-9EA6-DF929625EA0E}">
        <p15:presenceInfo xmlns:p15="http://schemas.microsoft.com/office/powerpoint/2012/main" userId="86d2cb7219f4ef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A7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83065" autoAdjust="0"/>
  </p:normalViewPr>
  <p:slideViewPr>
    <p:cSldViewPr snapToGrid="0">
      <p:cViewPr varScale="1">
        <p:scale>
          <a:sx n="72" d="100"/>
          <a:sy n="72" d="100"/>
        </p:scale>
        <p:origin x="2352" y="4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92" d="100"/>
          <a:sy n="92" d="100"/>
        </p:scale>
        <p:origin x="-378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C1C476-56DB-4D01-AB5F-E4DDD6C9A0C7}" type="datetimeFigureOut">
              <a:rPr lang="pt-BR" smtClean="0"/>
              <a:pPr/>
              <a:t>05/08/2017</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5C876-A947-4040-ABB0-4E7D602C993B}" type="slidenum">
              <a:rPr lang="pt-BR" smtClean="0"/>
              <a:pPr/>
              <a:t>‹nº›</a:t>
            </a:fld>
            <a:endParaRPr lang="pt-BR" dirty="0"/>
          </a:p>
        </p:txBody>
      </p:sp>
    </p:spTree>
    <p:extLst>
      <p:ext uri="{BB962C8B-B14F-4D97-AF65-F5344CB8AC3E}">
        <p14:creationId xmlns:p14="http://schemas.microsoft.com/office/powerpoint/2010/main" val="3318887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83A90-1A5A-4A5B-A4E8-8CE50392CE6B}" type="datetimeFigureOut">
              <a:rPr lang="pt-BR" smtClean="0"/>
              <a:pPr/>
              <a:t>05/08/2017</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39766B-57E8-4721-B13B-CB4C49AB33DF}" type="slidenum">
              <a:rPr lang="pt-BR" smtClean="0"/>
              <a:pPr/>
              <a:t>‹nº›</a:t>
            </a:fld>
            <a:endParaRPr lang="pt-BR" dirty="0"/>
          </a:p>
        </p:txBody>
      </p:sp>
    </p:spTree>
    <p:extLst>
      <p:ext uri="{BB962C8B-B14F-4D97-AF65-F5344CB8AC3E}">
        <p14:creationId xmlns:p14="http://schemas.microsoft.com/office/powerpoint/2010/main" val="3675270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fabriciolima.ne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fabriciolima.net/blog/2010/10/15/casos-do-dia-a-dia-exclusao-de-campo-text-nao-libera-espaco-em-disco/"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fabriciolima.net/blog/2010/10/08/casos-do-dia-a-dia-database-em-modo-suspec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youtube.com/watch?v=zObdlXH7NvQ&amp;t=1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sqlservercentral.com/articles/Corruption/65804/"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www.fabriciolima.net/blog/2011/03/17/casos-do-dia-a-dia-erro-ao-executar-o-comando-dbcc-checkdb/" TargetMode="External"/><Relationship Id="rId5" Type="http://schemas.openxmlformats.org/officeDocument/2006/relationships/hyperlink" Target="http://fabriciolima.net/blog/2010/11/03/quanto-tempo-levaria-para-descobrir-uma-database-corrompida/" TargetMode="External"/><Relationship Id="rId4" Type="http://schemas.openxmlformats.org/officeDocument/2006/relationships/hyperlink" Target="http://www.sqlskills.com/blogs/pau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sqlservercentral.com/articles/Corruption/65804/"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www.fabriciolima.net/blog/2011/03/17/casos-do-dia-a-dia-erro-ao-executar-o-comando-dbcc-checkdb/" TargetMode="External"/><Relationship Id="rId5" Type="http://schemas.openxmlformats.org/officeDocument/2006/relationships/hyperlink" Target="http://fabriciolima.net/blog/2010/11/03/quanto-tempo-levaria-para-descobrir-uma-database-corrompida/" TargetMode="External"/><Relationship Id="rId4" Type="http://schemas.openxmlformats.org/officeDocument/2006/relationships/hyperlink" Target="http://www.sqlskills.com/blogs/paul/"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fabriciolima.net/blog/2010/06/05/passo-a-passo-para-encontrar-as-querys-mais-demoradas-do-banco-de-dados-parte-1/"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www.fabriciolima.net/blog/2011/01/26/querys-do-dia-a-dia-acompanhando-as-querys-mais-demoradas-do-banco-de-dados/" TargetMode="External"/><Relationship Id="rId4" Type="http://schemas.openxmlformats.org/officeDocument/2006/relationships/hyperlink" Target="http://www.fabriciolima.net/blog/2010/06/05/passo-a-passo-para-encontrar-as-querys-mais-demoradas-do-banco-de-dados-parte-2/"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fabriciolima.net/blog/2015/01/15/casos-do-dia-a-dia-transaction-log-nao-diminui-nivel-hard/"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fabriciolima.net/blog/2011/05/22/criando-mais-de-um-arquivo-de-log-melhora-a-performance-do-sql-server/"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baseline="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1" baseline="0" dirty="0"/>
              <a:t> </a:t>
            </a:r>
            <a:r>
              <a:rPr lang="pt-BR" sz="2800" dirty="0">
                <a:hlinkClick r:id="rId3"/>
              </a:rPr>
              <a:t>http://www.fabriciolima.net</a:t>
            </a:r>
            <a:endParaRPr lang="pt-BR" sz="280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a:t>
            </a:fld>
            <a:endParaRPr lang="pt-BR" dirty="0"/>
          </a:p>
        </p:txBody>
      </p:sp>
    </p:spTree>
    <p:extLst>
      <p:ext uri="{BB962C8B-B14F-4D97-AF65-F5344CB8AC3E}">
        <p14:creationId xmlns:p14="http://schemas.microsoft.com/office/powerpoint/2010/main" val="198267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11</a:t>
            </a:fld>
            <a:endParaRPr lang="pt-BR" dirty="0"/>
          </a:p>
        </p:txBody>
      </p:sp>
    </p:spTree>
    <p:extLst>
      <p:ext uri="{BB962C8B-B14F-4D97-AF65-F5344CB8AC3E}">
        <p14:creationId xmlns:p14="http://schemas.microsoft.com/office/powerpoint/2010/main" val="2903641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12</a:t>
            </a:fld>
            <a:endParaRPr lang="pt-BR" dirty="0"/>
          </a:p>
        </p:txBody>
      </p:sp>
    </p:spTree>
    <p:extLst>
      <p:ext uri="{BB962C8B-B14F-4D97-AF65-F5344CB8AC3E}">
        <p14:creationId xmlns:p14="http://schemas.microsoft.com/office/powerpoint/2010/main" val="221863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Leitura</a:t>
            </a:r>
            <a:r>
              <a:rPr lang="pt-BR" b="1" baseline="0" dirty="0"/>
              <a:t> Complementar:</a:t>
            </a:r>
          </a:p>
          <a:p>
            <a:endParaRPr lang="pt-BR" dirty="0"/>
          </a:p>
          <a:p>
            <a:pPr marL="0" marR="0" lvl="4"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sz="2800" dirty="0">
                <a:cs typeface="Arial" panose="020B0604020202020204" pitchFamily="34" charset="0"/>
                <a:hlinkClick r:id="rId3"/>
              </a:rPr>
              <a:t>http://www.fabriciolima.net/blog/2010/10/15/casos-do-dia-a-dia-exclusao-de-campo-text-nao-libera-espaco-em-disco/</a:t>
            </a:r>
            <a:endParaRPr lang="pt-BR" sz="2800" dirty="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13</a:t>
            </a:fld>
            <a:endParaRPr lang="pt-BR" dirty="0"/>
          </a:p>
        </p:txBody>
      </p:sp>
    </p:spTree>
    <p:extLst>
      <p:ext uri="{BB962C8B-B14F-4D97-AF65-F5344CB8AC3E}">
        <p14:creationId xmlns:p14="http://schemas.microsoft.com/office/powerpoint/2010/main" val="2661503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14</a:t>
            </a:fld>
            <a:endParaRPr lang="pt-BR" dirty="0"/>
          </a:p>
        </p:txBody>
      </p:sp>
    </p:spTree>
    <p:extLst>
      <p:ext uri="{BB962C8B-B14F-4D97-AF65-F5344CB8AC3E}">
        <p14:creationId xmlns:p14="http://schemas.microsoft.com/office/powerpoint/2010/main" val="328854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15</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Char char="•"/>
            </a:pPr>
            <a:r>
              <a:rPr lang="pt-BR" dirty="0"/>
              <a:t> Fazer uma DEMO</a:t>
            </a: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16</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17</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18</a:t>
            </a:fld>
            <a:endParaRPr lang="pt-BR" dirty="0"/>
          </a:p>
        </p:txBody>
      </p:sp>
    </p:spTree>
    <p:extLst>
      <p:ext uri="{BB962C8B-B14F-4D97-AF65-F5344CB8AC3E}">
        <p14:creationId xmlns:p14="http://schemas.microsoft.com/office/powerpoint/2010/main" val="3300049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19</a:t>
            </a:fld>
            <a:endParaRPr lang="pt-BR" dirty="0"/>
          </a:p>
        </p:txBody>
      </p:sp>
    </p:spTree>
    <p:extLst>
      <p:ext uri="{BB962C8B-B14F-4D97-AF65-F5344CB8AC3E}">
        <p14:creationId xmlns:p14="http://schemas.microsoft.com/office/powerpoint/2010/main" val="1656224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20</a:t>
            </a:fld>
            <a:endParaRPr lang="pt-BR" dirty="0"/>
          </a:p>
        </p:txBody>
      </p:sp>
    </p:spTree>
    <p:extLst>
      <p:ext uri="{BB962C8B-B14F-4D97-AF65-F5344CB8AC3E}">
        <p14:creationId xmlns:p14="http://schemas.microsoft.com/office/powerpoint/2010/main" val="1569729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sz="110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a:t>
            </a:fld>
            <a:endParaRPr lang="pt-BR" dirty="0"/>
          </a:p>
        </p:txBody>
      </p:sp>
    </p:spTree>
    <p:extLst>
      <p:ext uri="{BB962C8B-B14F-4D97-AF65-F5344CB8AC3E}">
        <p14:creationId xmlns:p14="http://schemas.microsoft.com/office/powerpoint/2010/main" val="2003779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21</a:t>
            </a:fld>
            <a:endParaRPr lang="pt-BR" dirty="0"/>
          </a:p>
        </p:txBody>
      </p:sp>
    </p:spTree>
    <p:extLst>
      <p:ext uri="{BB962C8B-B14F-4D97-AF65-F5344CB8AC3E}">
        <p14:creationId xmlns:p14="http://schemas.microsoft.com/office/powerpoint/2010/main" val="2103344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22</a:t>
            </a:fld>
            <a:endParaRPr lang="pt-BR" dirty="0"/>
          </a:p>
        </p:txBody>
      </p:sp>
    </p:spTree>
    <p:extLst>
      <p:ext uri="{BB962C8B-B14F-4D97-AF65-F5344CB8AC3E}">
        <p14:creationId xmlns:p14="http://schemas.microsoft.com/office/powerpoint/2010/main" val="4291388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23</a:t>
            </a:fld>
            <a:endParaRPr lang="pt-BR" dirty="0"/>
          </a:p>
        </p:txBody>
      </p:sp>
    </p:spTree>
    <p:extLst>
      <p:ext uri="{BB962C8B-B14F-4D97-AF65-F5344CB8AC3E}">
        <p14:creationId xmlns:p14="http://schemas.microsoft.com/office/powerpoint/2010/main" val="2005270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7500" lnSpcReduction="20000"/>
          </a:bodyPr>
          <a:lstStyle/>
          <a:p>
            <a:pPr fontAlgn="t">
              <a:buFont typeface="Arial" pitchFamily="34" charset="0"/>
              <a:buChar char="•"/>
            </a:pPr>
            <a:r>
              <a:rPr lang="en-US" sz="1200"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OFFLINE:</a:t>
            </a:r>
          </a:p>
          <a:p>
            <a:pPr fontAlgn="t"/>
            <a:r>
              <a:rPr lang="en-US" sz="1200" kern="1200" dirty="0">
                <a:solidFill>
                  <a:schemeClr val="tx1"/>
                </a:solidFill>
                <a:effectLst/>
                <a:latin typeface="+mn-lt"/>
                <a:ea typeface="+mn-ea"/>
                <a:cs typeface="+mn-cs"/>
              </a:rPr>
              <a:t>Database is unavailable. A database becomes offline by explicit user action and remains offline until additional user action is taken. For example, the database may be taken offline in order to move a file to a new disk. The database is then brought back online after the move has been completed.</a:t>
            </a:r>
          </a:p>
          <a:p>
            <a:pPr fontAlgn="t"/>
            <a:endParaRPr lang="en-US" sz="1200" kern="1200" dirty="0">
              <a:solidFill>
                <a:schemeClr val="tx1"/>
              </a:solidFill>
              <a:effectLst/>
              <a:latin typeface="+mn-lt"/>
              <a:ea typeface="+mn-ea"/>
              <a:cs typeface="+mn-cs"/>
            </a:endParaRPr>
          </a:p>
          <a:p>
            <a:pPr fontAlgn="t">
              <a:buFont typeface="Arial" pitchFamily="34" charset="0"/>
              <a:buChar char="•"/>
            </a:pPr>
            <a:r>
              <a:rPr lang="en-US" sz="1200"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RESTORING:</a:t>
            </a:r>
          </a:p>
          <a:p>
            <a:pPr fontAlgn="t"/>
            <a:r>
              <a:rPr lang="en-US" sz="1200" kern="1200" dirty="0">
                <a:solidFill>
                  <a:schemeClr val="tx1"/>
                </a:solidFill>
                <a:effectLst/>
                <a:latin typeface="+mn-lt"/>
                <a:ea typeface="+mn-ea"/>
                <a:cs typeface="+mn-cs"/>
              </a:rPr>
              <a:t>One or more files of the primary filegroup are being restored, or one or more secondary files are being restored offline. The database is unavailable.</a:t>
            </a:r>
          </a:p>
          <a:p>
            <a:pPr fontAlgn="t"/>
            <a:endParaRPr lang="en-US" sz="1200" kern="1200" dirty="0">
              <a:solidFill>
                <a:schemeClr val="tx1"/>
              </a:solidFill>
              <a:effectLst/>
              <a:latin typeface="+mn-lt"/>
              <a:ea typeface="+mn-ea"/>
              <a:cs typeface="+mn-cs"/>
            </a:endParaRPr>
          </a:p>
          <a:p>
            <a:pPr fontAlgn="t">
              <a:buFont typeface="Arial" pitchFamily="34" charset="0"/>
              <a:buChar char="•"/>
            </a:pPr>
            <a:r>
              <a:rPr lang="en-US" sz="1200"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RECOVERING:</a:t>
            </a:r>
          </a:p>
          <a:p>
            <a:pPr fontAlgn="t"/>
            <a:r>
              <a:rPr lang="en-US" sz="1200" kern="1200" dirty="0">
                <a:solidFill>
                  <a:schemeClr val="tx1"/>
                </a:solidFill>
                <a:effectLst/>
                <a:latin typeface="+mn-lt"/>
                <a:ea typeface="+mn-ea"/>
                <a:cs typeface="+mn-cs"/>
              </a:rPr>
              <a:t>Database is being recovered. The recovering process is a transient state; the database will automatically become online if the recovery succeeds. If the recovery fails, the database will become suspect. The database is unavailable.</a:t>
            </a:r>
          </a:p>
          <a:p>
            <a:pPr fontAlgn="t"/>
            <a:endParaRPr lang="en-US" sz="1200" kern="1200" dirty="0">
              <a:solidFill>
                <a:schemeClr val="tx1"/>
              </a:solidFill>
              <a:effectLst/>
              <a:latin typeface="+mn-lt"/>
              <a:ea typeface="+mn-ea"/>
              <a:cs typeface="+mn-cs"/>
            </a:endParaRPr>
          </a:p>
          <a:p>
            <a:pPr fontAlgn="t">
              <a:buFont typeface="Arial" pitchFamily="34" charset="0"/>
              <a:buChar char="•"/>
            </a:pPr>
            <a:r>
              <a:rPr lang="en-US" sz="1200"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RECOVERY PENDING:</a:t>
            </a:r>
          </a:p>
          <a:p>
            <a:pPr fontAlgn="t"/>
            <a:r>
              <a:rPr lang="en-US" sz="1200" kern="1200" dirty="0">
                <a:solidFill>
                  <a:schemeClr val="tx1"/>
                </a:solidFill>
                <a:effectLst/>
                <a:latin typeface="+mn-lt"/>
                <a:ea typeface="+mn-ea"/>
                <a:cs typeface="+mn-cs"/>
              </a:rPr>
              <a:t>SQL Server has encountered a resource-related error during recovery. The database is not damaged, but files may be missing or system resource limitations may be preventing it from starting. The database is unavailable. Additional action by the user is required to resolve the error and let the recovery process be completed.</a:t>
            </a:r>
          </a:p>
          <a:p>
            <a:pPr fontAlgn="t"/>
            <a:endParaRPr lang="en-US" sz="1200" kern="1200" dirty="0">
              <a:solidFill>
                <a:schemeClr val="tx1"/>
              </a:solidFill>
              <a:effectLst/>
              <a:latin typeface="+mn-lt"/>
              <a:ea typeface="+mn-ea"/>
              <a:cs typeface="+mn-cs"/>
            </a:endParaRPr>
          </a:p>
          <a:p>
            <a:pPr fontAlgn="t">
              <a:buFont typeface="Arial" pitchFamily="34" charset="0"/>
              <a:buChar char="•"/>
            </a:pPr>
            <a:r>
              <a:rPr lang="en-US" sz="1200"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SUSPECT:</a:t>
            </a:r>
          </a:p>
          <a:p>
            <a:pPr fontAlgn="t"/>
            <a:r>
              <a:rPr lang="en-US" sz="1200" kern="1200" dirty="0">
                <a:solidFill>
                  <a:schemeClr val="tx1"/>
                </a:solidFill>
                <a:effectLst/>
                <a:latin typeface="+mn-lt"/>
                <a:ea typeface="+mn-ea"/>
                <a:cs typeface="+mn-cs"/>
              </a:rPr>
              <a:t>At least the primary filegroup is suspect and may be damaged. The database cannot be recovered during startup of SQL Server. The database is unavailable. Additional action by the user is required to resolve the problem.</a:t>
            </a:r>
          </a:p>
          <a:p>
            <a:pPr fontAlgn="t"/>
            <a:endParaRPr lang="en-US" sz="1200" kern="1200" dirty="0">
              <a:solidFill>
                <a:schemeClr val="tx1"/>
              </a:solidFill>
              <a:effectLst/>
              <a:latin typeface="+mn-lt"/>
              <a:ea typeface="+mn-ea"/>
              <a:cs typeface="+mn-cs"/>
            </a:endParaRPr>
          </a:p>
          <a:p>
            <a:pPr fontAlgn="t">
              <a:buFont typeface="Arial" pitchFamily="34" charset="0"/>
              <a:buChar char="•"/>
            </a:pPr>
            <a:r>
              <a:rPr lang="en-US" sz="1200"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rPr>
              <a:t>EMERGENCY:</a:t>
            </a:r>
          </a:p>
          <a:p>
            <a:pPr fontAlgn="t"/>
            <a:r>
              <a:rPr lang="en-US" sz="1200" kern="1200" dirty="0">
                <a:solidFill>
                  <a:schemeClr val="tx1"/>
                </a:solidFill>
                <a:effectLst/>
                <a:latin typeface="+mn-lt"/>
                <a:ea typeface="+mn-ea"/>
                <a:cs typeface="+mn-cs"/>
              </a:rPr>
              <a:t>User has changed the database and set the status to EMERGENCY. The database is in single-user mode and may be repaired or restored. The database is marked READ_ONLY, logging is disabled, and access is limited to members of the </a:t>
            </a:r>
            <a:r>
              <a:rPr lang="en-US" sz="1200" b="1" kern="1200" dirty="0">
                <a:solidFill>
                  <a:schemeClr val="tx1"/>
                </a:solidFill>
                <a:effectLst/>
                <a:latin typeface="+mn-lt"/>
                <a:ea typeface="+mn-ea"/>
                <a:cs typeface="+mn-cs"/>
              </a:rPr>
              <a:t>sysadmin</a:t>
            </a:r>
            <a:r>
              <a:rPr lang="en-US" sz="1200" kern="1200" dirty="0">
                <a:solidFill>
                  <a:schemeClr val="tx1"/>
                </a:solidFill>
                <a:effectLst/>
                <a:latin typeface="+mn-lt"/>
                <a:ea typeface="+mn-ea"/>
                <a:cs typeface="+mn-cs"/>
              </a:rPr>
              <a:t> fixed server role. EMERGENCY is primarily used for troubleshooting purposes. For example, a database marked as suspect can be set to the EMERGENCY state. This could permit the system administrator read-only access to the database. Only members of the </a:t>
            </a:r>
            <a:r>
              <a:rPr lang="en-US" sz="1200" b="1" kern="1200" dirty="0">
                <a:solidFill>
                  <a:schemeClr val="tx1"/>
                </a:solidFill>
                <a:effectLst/>
                <a:latin typeface="+mn-lt"/>
                <a:ea typeface="+mn-ea"/>
                <a:cs typeface="+mn-cs"/>
              </a:rPr>
              <a:t>sysadmin</a:t>
            </a:r>
            <a:r>
              <a:rPr lang="en-US" sz="1200" kern="1200" dirty="0">
                <a:solidFill>
                  <a:schemeClr val="tx1"/>
                </a:solidFill>
                <a:effectLst/>
                <a:latin typeface="+mn-lt"/>
                <a:ea typeface="+mn-ea"/>
                <a:cs typeface="+mn-cs"/>
              </a:rPr>
              <a:t> fixed server role can set a database to the EMERGENCY state.</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24</a:t>
            </a:fld>
            <a:endParaRPr lang="pt-BR" dirty="0"/>
          </a:p>
        </p:txBody>
      </p:sp>
    </p:spTree>
    <p:extLst>
      <p:ext uri="{BB962C8B-B14F-4D97-AF65-F5344CB8AC3E}">
        <p14:creationId xmlns:p14="http://schemas.microsoft.com/office/powerpoint/2010/main" val="265077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Leitura</a:t>
            </a:r>
            <a:r>
              <a:rPr lang="pt-BR" b="1" baseline="0" dirty="0"/>
              <a:t> Complementar:</a:t>
            </a:r>
          </a:p>
          <a:p>
            <a:endParaRPr lang="pt-BR"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sz="1200" dirty="0">
                <a:hlinkClick r:id="rId3"/>
              </a:rPr>
              <a:t>http://www.fabriciolima.net/blog/2010/10/08/casos-do-dia-a-dia-database-em-modo-suspect/</a:t>
            </a:r>
            <a:endParaRPr lang="pt-BR" sz="12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12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b="1" dirty="0"/>
              <a:t> Vídeo: </a:t>
            </a:r>
            <a:r>
              <a:rPr lang="pt-BR" sz="1200" b="1" i="0" kern="1200" dirty="0">
                <a:solidFill>
                  <a:schemeClr val="tx1"/>
                </a:solidFill>
                <a:effectLst/>
                <a:latin typeface="+mn-lt"/>
                <a:ea typeface="+mn-ea"/>
                <a:cs typeface="+mn-cs"/>
              </a:rPr>
              <a:t>Alerta: Monitorando o Status das Bases de Dados no SQL Server</a:t>
            </a:r>
          </a:p>
          <a:p>
            <a:r>
              <a:rPr lang="pt-BR" sz="1200" dirty="0">
                <a:solidFill>
                  <a:srgbClr val="002060"/>
                </a:solidFill>
                <a:hlinkClick r:id="rId4"/>
              </a:rPr>
              <a:t>https://www.youtube.com/watch?v=zObdlXH7NvQ&amp;t=1s</a:t>
            </a:r>
            <a:endParaRPr lang="pt-BR" sz="1200" dirty="0">
              <a:solidFill>
                <a:srgbClr val="002060"/>
              </a:solidFill>
            </a:endParaRP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25</a:t>
            </a:fld>
            <a:endParaRPr lang="pt-BR" dirty="0"/>
          </a:p>
        </p:txBody>
      </p:sp>
    </p:spTree>
    <p:extLst>
      <p:ext uri="{BB962C8B-B14F-4D97-AF65-F5344CB8AC3E}">
        <p14:creationId xmlns:p14="http://schemas.microsoft.com/office/powerpoint/2010/main" val="1564365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26</a:t>
            </a:fld>
            <a:endParaRPr lang="pt-BR" dirty="0"/>
          </a:p>
        </p:txBody>
      </p:sp>
    </p:spTree>
    <p:extLst>
      <p:ext uri="{BB962C8B-B14F-4D97-AF65-F5344CB8AC3E}">
        <p14:creationId xmlns:p14="http://schemas.microsoft.com/office/powerpoint/2010/main" val="2525535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27</a:t>
            </a:fld>
            <a:endParaRPr lang="pt-BR" dirty="0"/>
          </a:p>
        </p:txBody>
      </p:sp>
    </p:spTree>
    <p:extLst>
      <p:ext uri="{BB962C8B-B14F-4D97-AF65-F5344CB8AC3E}">
        <p14:creationId xmlns:p14="http://schemas.microsoft.com/office/powerpoint/2010/main" val="3753459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sz="1200" dirty="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28</a:t>
            </a:fld>
            <a:endParaRPr lang="pt-BR" dirty="0"/>
          </a:p>
        </p:txBody>
      </p:sp>
    </p:spTree>
    <p:extLst>
      <p:ext uri="{BB962C8B-B14F-4D97-AF65-F5344CB8AC3E}">
        <p14:creationId xmlns:p14="http://schemas.microsoft.com/office/powerpoint/2010/main" val="3919113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29</a:t>
            </a:fld>
            <a:endParaRPr lang="pt-BR" dirty="0"/>
          </a:p>
        </p:txBody>
      </p:sp>
    </p:spTree>
    <p:extLst>
      <p:ext uri="{BB962C8B-B14F-4D97-AF65-F5344CB8AC3E}">
        <p14:creationId xmlns:p14="http://schemas.microsoft.com/office/powerpoint/2010/main" val="3077212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z="1100" b="1" dirty="0"/>
              <a:t>Leitura</a:t>
            </a:r>
            <a:r>
              <a:rPr lang="pt-BR" sz="1100" b="1" baseline="0" dirty="0"/>
              <a:t> Complementar:</a:t>
            </a:r>
          </a:p>
          <a:p>
            <a:endParaRPr lang="pt-BR" sz="1100" baseline="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100" baseline="0" dirty="0"/>
              <a:t> </a:t>
            </a:r>
            <a:r>
              <a:rPr lang="pt-BR" sz="1100" dirty="0">
                <a:hlinkClick r:id="rId3"/>
              </a:rPr>
              <a:t>http://www.sqlservercentral.com/articles/Corruption/65804/</a:t>
            </a:r>
            <a:endParaRPr lang="pt-BR" sz="1100" dirty="0"/>
          </a:p>
          <a:p>
            <a:endParaRPr lang="pt-BR" sz="1100" dirty="0"/>
          </a:p>
          <a:p>
            <a:pPr>
              <a:buFont typeface="Arial" pitchFamily="34" charset="0"/>
              <a:buChar char="•"/>
            </a:pPr>
            <a:r>
              <a:rPr lang="pt-BR" sz="1100" dirty="0"/>
              <a:t> </a:t>
            </a:r>
            <a:r>
              <a:rPr lang="pt-BR" sz="1100" b="1" dirty="0"/>
              <a:t>Blog do Paul Randal (Ele</a:t>
            </a:r>
            <a:r>
              <a:rPr lang="pt-BR" sz="1100" b="1" baseline="0" dirty="0"/>
              <a:t> desenvolveu o código do CHECKDB no SQL Server)</a:t>
            </a:r>
            <a:r>
              <a:rPr lang="pt-BR" sz="1100" b="1" dirty="0"/>
              <a:t>:</a:t>
            </a:r>
          </a:p>
          <a:p>
            <a:pPr>
              <a:buFont typeface="Arial" pitchFamily="34" charset="0"/>
              <a:buChar char="•"/>
            </a:pPr>
            <a:endParaRPr lang="pt-BR" sz="11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100" dirty="0"/>
              <a:t> </a:t>
            </a:r>
            <a:r>
              <a:rPr lang="pt-BR" sz="1100" dirty="0">
                <a:hlinkClick r:id="rId4"/>
              </a:rPr>
              <a:t>http://www.sqlskills.com/blogs/paul/</a:t>
            </a:r>
            <a:endParaRPr lang="pt-BR" sz="11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11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100" dirty="0"/>
              <a:t> </a:t>
            </a:r>
            <a:r>
              <a:rPr lang="pt-BR" sz="1100" dirty="0">
                <a:cs typeface="Arial" panose="020B0604020202020204" pitchFamily="34" charset="0"/>
                <a:hlinkClick r:id="rId5"/>
              </a:rPr>
              <a:t>http://fabriciolima.net/blog/2010/11/03/quanto-tempo-levaria-para-descobrir-uma-database-corrompida/</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1100" dirty="0">
              <a:cs typeface="Arial" panose="020B0604020202020204" pitchFamily="34" charset="0"/>
              <a:hlinkClick r:id="rId5"/>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100" dirty="0">
                <a:cs typeface="Arial" panose="020B0604020202020204" pitchFamily="34" charset="0"/>
                <a:hlinkClick r:id="rId5"/>
              </a:rPr>
              <a:t> </a:t>
            </a:r>
            <a:r>
              <a:rPr lang="pt-BR" sz="1100" dirty="0">
                <a:cs typeface="Arial" panose="020B0604020202020204" pitchFamily="34" charset="0"/>
                <a:hlinkClick r:id="rId6"/>
              </a:rPr>
              <a:t>http://www.fabriciolima.net/blog/2011/03/17/casos-do-dia-a-dia-erro-ao-executar-o-comando-dbcc-checkdb/</a:t>
            </a:r>
            <a:endParaRPr lang="pt-BR" sz="1100" dirty="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30</a:t>
            </a:fld>
            <a:endParaRPr lang="pt-BR" dirty="0"/>
          </a:p>
        </p:txBody>
      </p:sp>
    </p:spTree>
    <p:extLst>
      <p:ext uri="{BB962C8B-B14F-4D97-AF65-F5344CB8AC3E}">
        <p14:creationId xmlns:p14="http://schemas.microsoft.com/office/powerpoint/2010/main" val="2020017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z="1100" b="1" dirty="0"/>
              <a:t>Leitura</a:t>
            </a:r>
            <a:r>
              <a:rPr lang="pt-BR" sz="1100" b="1" baseline="0" dirty="0"/>
              <a:t> Complementar:</a:t>
            </a:r>
          </a:p>
          <a:p>
            <a:endParaRPr lang="pt-BR" sz="1100" baseline="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100" baseline="0" dirty="0"/>
              <a:t> </a:t>
            </a:r>
            <a:r>
              <a:rPr lang="pt-BR" sz="1100" dirty="0">
                <a:hlinkClick r:id="rId3"/>
              </a:rPr>
              <a:t>http://www.sqlservercentral.com/articles/Corruption/65804/</a:t>
            </a:r>
            <a:endParaRPr lang="pt-BR" sz="1100" dirty="0"/>
          </a:p>
          <a:p>
            <a:endParaRPr lang="pt-BR" sz="1100" dirty="0"/>
          </a:p>
          <a:p>
            <a:pPr>
              <a:buFont typeface="Arial" pitchFamily="34" charset="0"/>
              <a:buChar char="•"/>
            </a:pPr>
            <a:r>
              <a:rPr lang="pt-BR" sz="1100" dirty="0"/>
              <a:t> </a:t>
            </a:r>
            <a:r>
              <a:rPr lang="pt-BR" sz="1100" b="1" dirty="0"/>
              <a:t>Blog do Paul Randal (Ele</a:t>
            </a:r>
            <a:r>
              <a:rPr lang="pt-BR" sz="1100" b="1" baseline="0" dirty="0"/>
              <a:t> desenvolveu o código do CHECKDB no SQL Server)</a:t>
            </a:r>
            <a:r>
              <a:rPr lang="pt-BR" sz="1100" b="1" dirty="0"/>
              <a:t>:</a:t>
            </a:r>
          </a:p>
          <a:p>
            <a:pPr>
              <a:buFont typeface="Arial" pitchFamily="34" charset="0"/>
              <a:buChar char="•"/>
            </a:pPr>
            <a:endParaRPr lang="pt-BR" sz="11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100" dirty="0"/>
              <a:t> </a:t>
            </a:r>
            <a:r>
              <a:rPr lang="pt-BR" sz="1100" dirty="0">
                <a:hlinkClick r:id="rId4"/>
              </a:rPr>
              <a:t>http://www.sqlskills.com/blogs/paul/</a:t>
            </a:r>
            <a:endParaRPr lang="pt-BR" sz="11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11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100" dirty="0"/>
              <a:t> </a:t>
            </a:r>
            <a:r>
              <a:rPr lang="pt-BR" sz="1100" dirty="0">
                <a:cs typeface="Arial" panose="020B0604020202020204" pitchFamily="34" charset="0"/>
                <a:hlinkClick r:id="rId5"/>
              </a:rPr>
              <a:t>http://fabriciolima.net/blog/2010/11/03/quanto-tempo-levaria-para-descobrir-uma-database-corrompida/</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1100" dirty="0">
              <a:cs typeface="Arial" panose="020B0604020202020204" pitchFamily="34" charset="0"/>
              <a:hlinkClick r:id="rId5"/>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100" dirty="0">
                <a:cs typeface="Arial" panose="020B0604020202020204" pitchFamily="34" charset="0"/>
                <a:hlinkClick r:id="rId5"/>
              </a:rPr>
              <a:t> </a:t>
            </a:r>
            <a:r>
              <a:rPr lang="pt-BR" sz="1100" dirty="0">
                <a:cs typeface="Arial" panose="020B0604020202020204" pitchFamily="34" charset="0"/>
                <a:hlinkClick r:id="rId6"/>
              </a:rPr>
              <a:t>http://www.fabriciolima.net/blog/2011/03/17/casos-do-dia-a-dia-erro-ao-executar-o-comando-dbcc-checkdb/</a:t>
            </a:r>
            <a:endParaRPr lang="pt-BR" sz="1100" dirty="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31</a:t>
            </a:fld>
            <a:endParaRPr lang="pt-BR" dirty="0"/>
          </a:p>
        </p:txBody>
      </p:sp>
    </p:spTree>
    <p:extLst>
      <p:ext uri="{BB962C8B-B14F-4D97-AF65-F5344CB8AC3E}">
        <p14:creationId xmlns:p14="http://schemas.microsoft.com/office/powerpoint/2010/main" val="4162079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32</a:t>
            </a:fld>
            <a:endParaRPr lang="pt-BR" dirty="0"/>
          </a:p>
        </p:txBody>
      </p:sp>
    </p:spTree>
    <p:extLst>
      <p:ext uri="{BB962C8B-B14F-4D97-AF65-F5344CB8AC3E}">
        <p14:creationId xmlns:p14="http://schemas.microsoft.com/office/powerpoint/2010/main" val="1799706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33</a:t>
            </a:fld>
            <a:endParaRPr lang="pt-BR" dirty="0"/>
          </a:p>
        </p:txBody>
      </p:sp>
    </p:spTree>
    <p:extLst>
      <p:ext uri="{BB962C8B-B14F-4D97-AF65-F5344CB8AC3E}">
        <p14:creationId xmlns:p14="http://schemas.microsoft.com/office/powerpoint/2010/main" val="1262282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35</a:t>
            </a:fld>
            <a:endParaRPr lang="pt-BR" dirty="0"/>
          </a:p>
        </p:txBody>
      </p:sp>
    </p:spTree>
    <p:extLst>
      <p:ext uri="{BB962C8B-B14F-4D97-AF65-F5344CB8AC3E}">
        <p14:creationId xmlns:p14="http://schemas.microsoft.com/office/powerpoint/2010/main" val="2956676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36</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Leitura</a:t>
            </a:r>
            <a:r>
              <a:rPr lang="pt-BR" b="1" baseline="0" dirty="0"/>
              <a:t> Complementar:</a:t>
            </a:r>
          </a:p>
          <a:p>
            <a:endParaRPr lang="pt-BR"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sz="1200" dirty="0">
                <a:hlinkClick r:id="rId3"/>
              </a:rPr>
              <a:t>http://www.fabriciolima.net/blog/2010/06/05/passo-a-passo-para-encontrar-as-querys-mais-demoradas-do-banco-de-dados-parte-1/</a:t>
            </a:r>
            <a:endParaRPr lang="pt-BR" sz="1200" dirty="0"/>
          </a:p>
          <a:p>
            <a:pPr>
              <a:buFont typeface="Arial" pitchFamily="34" charset="0"/>
              <a:buChar char="•"/>
            </a:pPr>
            <a:endParaRPr lang="pt-BR"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sz="1200" dirty="0">
                <a:hlinkClick r:id="rId4"/>
              </a:rPr>
              <a:t>http://www.fabriciolima.net/blog/2010/06/05/passo-a-passo-para-encontrar-as-querys-mais-demoradas-do-banco-de-dados-parte-2/</a:t>
            </a:r>
            <a:endParaRPr lang="pt-BR" sz="12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12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dirty="0"/>
              <a:t> </a:t>
            </a:r>
            <a:r>
              <a:rPr lang="pt-BR" sz="1200" dirty="0">
                <a:cs typeface="Arial" panose="020B0604020202020204" pitchFamily="34" charset="0"/>
                <a:hlinkClick r:id="rId5"/>
              </a:rPr>
              <a:t>http://www.fabriciolima.net/blog/2011/01/26/querys-do-dia-a-dia-acompanhando-as-querys-mais-demoradas-do-banco-de-dados/</a:t>
            </a:r>
            <a:endParaRPr lang="pt-BR" sz="1200" dirty="0">
              <a:cs typeface="Arial" panose="020B0604020202020204" pitchFamily="34" charset="0"/>
            </a:endParaRP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37</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38</a:t>
            </a:fld>
            <a:endParaRPr lang="pt-BR" dirty="0"/>
          </a:p>
        </p:txBody>
      </p:sp>
    </p:spTree>
    <p:extLst>
      <p:ext uri="{BB962C8B-B14F-4D97-AF65-F5344CB8AC3E}">
        <p14:creationId xmlns:p14="http://schemas.microsoft.com/office/powerpoint/2010/main" val="656267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39</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40</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41</a:t>
            </a:fld>
            <a:endParaRPr lang="pt-BR" dirty="0"/>
          </a:p>
        </p:txBody>
      </p:sp>
    </p:spTree>
    <p:extLst>
      <p:ext uri="{BB962C8B-B14F-4D97-AF65-F5344CB8AC3E}">
        <p14:creationId xmlns:p14="http://schemas.microsoft.com/office/powerpoint/2010/main" val="169059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5</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42</a:t>
            </a:fld>
            <a:endParaRPr lang="pt-BR" dirty="0"/>
          </a:p>
        </p:txBody>
      </p:sp>
    </p:spTree>
    <p:extLst>
      <p:ext uri="{BB962C8B-B14F-4D97-AF65-F5344CB8AC3E}">
        <p14:creationId xmlns:p14="http://schemas.microsoft.com/office/powerpoint/2010/main" val="3683363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43</a:t>
            </a:fld>
            <a:endParaRPr lang="pt-BR" dirty="0"/>
          </a:p>
        </p:txBody>
      </p:sp>
    </p:spTree>
    <p:extLst>
      <p:ext uri="{BB962C8B-B14F-4D97-AF65-F5344CB8AC3E}">
        <p14:creationId xmlns:p14="http://schemas.microsoft.com/office/powerpoint/2010/main" val="4264045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44</a:t>
            </a:fld>
            <a:endParaRPr lang="pt-BR" dirty="0"/>
          </a:p>
        </p:txBody>
      </p:sp>
    </p:spTree>
    <p:extLst>
      <p:ext uri="{BB962C8B-B14F-4D97-AF65-F5344CB8AC3E}">
        <p14:creationId xmlns:p14="http://schemas.microsoft.com/office/powerpoint/2010/main" val="3300449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45</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46</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47</a:t>
            </a:fld>
            <a:endParaRPr lang="pt-BR" dirty="0"/>
          </a:p>
        </p:txBody>
      </p:sp>
    </p:spTree>
    <p:extLst>
      <p:ext uri="{BB962C8B-B14F-4D97-AF65-F5344CB8AC3E}">
        <p14:creationId xmlns:p14="http://schemas.microsoft.com/office/powerpoint/2010/main" val="4291663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48</a:t>
            </a:fld>
            <a:endParaRPr lang="pt-BR" dirty="0"/>
          </a:p>
        </p:txBody>
      </p:sp>
    </p:spTree>
    <p:extLst>
      <p:ext uri="{BB962C8B-B14F-4D97-AF65-F5344CB8AC3E}">
        <p14:creationId xmlns:p14="http://schemas.microsoft.com/office/powerpoint/2010/main" val="3121859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49</a:t>
            </a:fld>
            <a:endParaRPr lang="pt-BR" dirty="0"/>
          </a:p>
        </p:txBody>
      </p:sp>
    </p:spTree>
    <p:extLst>
      <p:ext uri="{BB962C8B-B14F-4D97-AF65-F5344CB8AC3E}">
        <p14:creationId xmlns:p14="http://schemas.microsoft.com/office/powerpoint/2010/main" val="3535583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50</a:t>
            </a:fld>
            <a:endParaRPr lang="pt-BR" dirty="0"/>
          </a:p>
        </p:txBody>
      </p:sp>
    </p:spTree>
    <p:extLst>
      <p:ext uri="{BB962C8B-B14F-4D97-AF65-F5344CB8AC3E}">
        <p14:creationId xmlns:p14="http://schemas.microsoft.com/office/powerpoint/2010/main" val="1434821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51</a:t>
            </a:fld>
            <a:endParaRPr lang="pt-BR" dirty="0"/>
          </a:p>
        </p:txBody>
      </p:sp>
    </p:spTree>
    <p:extLst>
      <p:ext uri="{BB962C8B-B14F-4D97-AF65-F5344CB8AC3E}">
        <p14:creationId xmlns:p14="http://schemas.microsoft.com/office/powerpoint/2010/main" val="2091889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6</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sz="110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53</a:t>
            </a:fld>
            <a:endParaRPr lang="pt-BR" dirty="0"/>
          </a:p>
        </p:txBody>
      </p:sp>
    </p:spTree>
    <p:extLst>
      <p:ext uri="{BB962C8B-B14F-4D97-AF65-F5344CB8AC3E}">
        <p14:creationId xmlns:p14="http://schemas.microsoft.com/office/powerpoint/2010/main" val="20037795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54</a:t>
            </a:fld>
            <a:endParaRPr lang="pt-BR" dirty="0"/>
          </a:p>
        </p:txBody>
      </p:sp>
    </p:spTree>
    <p:extLst>
      <p:ext uri="{BB962C8B-B14F-4D97-AF65-F5344CB8AC3E}">
        <p14:creationId xmlns:p14="http://schemas.microsoft.com/office/powerpoint/2010/main" val="311142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55</a:t>
            </a:fld>
            <a:endParaRPr lang="pt-BR" dirty="0"/>
          </a:p>
        </p:txBody>
      </p:sp>
    </p:spTree>
    <p:extLst>
      <p:ext uri="{BB962C8B-B14F-4D97-AF65-F5344CB8AC3E}">
        <p14:creationId xmlns:p14="http://schemas.microsoft.com/office/powerpoint/2010/main" val="395633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7</a:t>
            </a:fld>
            <a:endParaRPr lang="pt-BR" dirty="0"/>
          </a:p>
        </p:txBody>
      </p:sp>
    </p:spTree>
    <p:extLst>
      <p:ext uri="{BB962C8B-B14F-4D97-AF65-F5344CB8AC3E}">
        <p14:creationId xmlns:p14="http://schemas.microsoft.com/office/powerpoint/2010/main" val="2341352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8</a:t>
            </a:fld>
            <a:endParaRPr lang="pt-BR" dirty="0"/>
          </a:p>
        </p:txBody>
      </p:sp>
    </p:spTree>
    <p:extLst>
      <p:ext uri="{BB962C8B-B14F-4D97-AF65-F5344CB8AC3E}">
        <p14:creationId xmlns:p14="http://schemas.microsoft.com/office/powerpoint/2010/main" val="3356039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pt-BR" b="1" dirty="0"/>
              <a:t>Leitura</a:t>
            </a:r>
            <a:r>
              <a:rPr lang="pt-BR" b="1" baseline="0" dirty="0"/>
              <a:t> Complementar:</a:t>
            </a:r>
          </a:p>
          <a:p>
            <a:pPr>
              <a:buFont typeface="Arial" pitchFamily="34" charset="0"/>
              <a:buChar char="•"/>
            </a:pPr>
            <a:endParaRPr lang="pt-BR" baseline="0" dirty="0"/>
          </a:p>
          <a:p>
            <a:pPr>
              <a:buFont typeface="Arial" pitchFamily="34" charset="0"/>
              <a:buChar char="•"/>
            </a:pPr>
            <a:r>
              <a:rPr lang="pt-BR" baseline="0" dirty="0"/>
              <a:t> Segue um caso real de Log FULL que passei em um cliente:</a:t>
            </a:r>
          </a:p>
          <a:p>
            <a:endParaRPr lang="pt-BR" baseline="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aseline="0" dirty="0"/>
              <a:t> </a:t>
            </a:r>
            <a:r>
              <a:rPr lang="pt-BR" sz="1200" dirty="0">
                <a:hlinkClick r:id="rId3"/>
              </a:rPr>
              <a:t>http://www.fabriciolima.net/blog/2015/01/15/casos-do-dia-a-dia-transaction-log-nao-diminui-nivel-hard/</a:t>
            </a:r>
            <a:endParaRPr lang="pt-BR" sz="12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12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dirty="0"/>
              <a:t> </a:t>
            </a:r>
            <a:r>
              <a:rPr lang="pt-BR" sz="1200" dirty="0">
                <a:cs typeface="Arial" panose="020B0604020202020204" pitchFamily="34" charset="0"/>
                <a:hlinkClick r:id="rId4"/>
              </a:rPr>
              <a:t>http://fabriciolima.net/blog/2011/05/22/criando-mais-de-um-arquivo-de-log-melhora-a-performance-do-sql-server/</a:t>
            </a:r>
            <a:endParaRPr lang="pt-BR" sz="1200" dirty="0">
              <a:cs typeface="+mn-cs"/>
            </a:endParaRP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9</a:t>
            </a:fld>
            <a:endParaRPr lang="pt-BR" dirty="0"/>
          </a:p>
        </p:txBody>
      </p:sp>
    </p:spTree>
    <p:extLst>
      <p:ext uri="{BB962C8B-B14F-4D97-AF65-F5344CB8AC3E}">
        <p14:creationId xmlns:p14="http://schemas.microsoft.com/office/powerpoint/2010/main" val="2106151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10</a:t>
            </a:fld>
            <a:endParaRPr lang="pt-BR" dirty="0"/>
          </a:p>
        </p:txBody>
      </p:sp>
    </p:spTree>
    <p:extLst>
      <p:ext uri="{BB962C8B-B14F-4D97-AF65-F5344CB8AC3E}">
        <p14:creationId xmlns:p14="http://schemas.microsoft.com/office/powerpoint/2010/main" val="2053352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4" name="Espaço Reservado para Número de Slide 13">
            <a:extLst>
              <a:ext uri="{FF2B5EF4-FFF2-40B4-BE49-F238E27FC236}">
                <a16:creationId xmlns:a16="http://schemas.microsoft.com/office/drawing/2014/main" id="{F51DD9CE-9CFB-41DB-A818-6612E80CDDB9}"/>
              </a:ext>
            </a:extLst>
          </p:cNvPr>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53</a:t>
            </a:r>
          </a:p>
        </p:txBody>
      </p:sp>
    </p:spTree>
    <p:extLst>
      <p:ext uri="{BB962C8B-B14F-4D97-AF65-F5344CB8AC3E}">
        <p14:creationId xmlns:p14="http://schemas.microsoft.com/office/powerpoint/2010/main" val="78516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4" name="Espaço Reservado para Número de Slide 13">
            <a:extLst>
              <a:ext uri="{FF2B5EF4-FFF2-40B4-BE49-F238E27FC236}">
                <a16:creationId xmlns:a16="http://schemas.microsoft.com/office/drawing/2014/main" id="{5F49388D-DD11-4B1C-BB74-76059B9DC21C}"/>
              </a:ext>
            </a:extLst>
          </p:cNvPr>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53</a:t>
            </a:r>
          </a:p>
        </p:txBody>
      </p:sp>
    </p:spTree>
    <p:extLst>
      <p:ext uri="{BB962C8B-B14F-4D97-AF65-F5344CB8AC3E}">
        <p14:creationId xmlns:p14="http://schemas.microsoft.com/office/powerpoint/2010/main" val="1015827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3" name="Espaço Reservado para Número de Slide 13">
            <a:extLst>
              <a:ext uri="{FF2B5EF4-FFF2-40B4-BE49-F238E27FC236}">
                <a16:creationId xmlns:a16="http://schemas.microsoft.com/office/drawing/2014/main" id="{FC6F6ECE-791B-4339-96E4-4AB7222757B9}"/>
              </a:ext>
            </a:extLst>
          </p:cNvPr>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53</a:t>
            </a:r>
          </a:p>
        </p:txBody>
      </p:sp>
    </p:spTree>
    <p:extLst>
      <p:ext uri="{BB962C8B-B14F-4D97-AF65-F5344CB8AC3E}">
        <p14:creationId xmlns:p14="http://schemas.microsoft.com/office/powerpoint/2010/main" val="37659091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7" name="Retângulo 6"/>
          <p:cNvSpPr/>
          <p:nvPr userDrawn="1"/>
        </p:nvSpPr>
        <p:spPr>
          <a:xfrm>
            <a:off x="1" y="6593840"/>
            <a:ext cx="12192000" cy="264160"/>
          </a:xfrm>
          <a:prstGeom prst="rect">
            <a:avLst/>
          </a:prstGeom>
          <a:solidFill>
            <a:srgbClr val="292A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Imagem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64" y="5802172"/>
            <a:ext cx="744049" cy="791668"/>
          </a:xfrm>
          <a:prstGeom prst="rect">
            <a:avLst/>
          </a:prstGeom>
        </p:spPr>
      </p:pic>
      <p:grpSp>
        <p:nvGrpSpPr>
          <p:cNvPr id="2" name="Grupo 1"/>
          <p:cNvGrpSpPr/>
          <p:nvPr userDrawn="1"/>
        </p:nvGrpSpPr>
        <p:grpSpPr>
          <a:xfrm>
            <a:off x="0" y="76756"/>
            <a:ext cx="9282793" cy="1242640"/>
            <a:chOff x="0" y="103559"/>
            <a:chExt cx="7835899" cy="1242641"/>
          </a:xfrm>
        </p:grpSpPr>
        <p:sp>
          <p:nvSpPr>
            <p:cNvPr id="12" name="Retângulo 11"/>
            <p:cNvSpPr/>
            <p:nvPr userDrawn="1"/>
          </p:nvSpPr>
          <p:spPr>
            <a:xfrm>
              <a:off x="0" y="103559"/>
              <a:ext cx="925620" cy="11148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userDrawn="1"/>
          </p:nvSpPr>
          <p:spPr>
            <a:xfrm>
              <a:off x="327666" y="115185"/>
              <a:ext cx="616565" cy="1212322"/>
            </a:xfrm>
            <a:custGeom>
              <a:avLst/>
              <a:gdLst>
                <a:gd name="connsiteX0" fmla="*/ 0 w 457200"/>
                <a:gd name="connsiteY0" fmla="*/ 0 h 533400"/>
                <a:gd name="connsiteX1" fmla="*/ 457200 w 457200"/>
                <a:gd name="connsiteY1" fmla="*/ 0 h 533400"/>
                <a:gd name="connsiteX2" fmla="*/ 457200 w 457200"/>
                <a:gd name="connsiteY2" fmla="*/ 533400 h 533400"/>
                <a:gd name="connsiteX3" fmla="*/ 0 w 457200"/>
                <a:gd name="connsiteY3" fmla="*/ 533400 h 533400"/>
                <a:gd name="connsiteX4" fmla="*/ 0 w 457200"/>
                <a:gd name="connsiteY4" fmla="*/ 0 h 533400"/>
                <a:gd name="connsiteX0" fmla="*/ 0 w 723900"/>
                <a:gd name="connsiteY0" fmla="*/ 0 h 533400"/>
                <a:gd name="connsiteX1" fmla="*/ 723900 w 723900"/>
                <a:gd name="connsiteY1" fmla="*/ 0 h 533400"/>
                <a:gd name="connsiteX2" fmla="*/ 457200 w 723900"/>
                <a:gd name="connsiteY2" fmla="*/ 533400 h 533400"/>
                <a:gd name="connsiteX3" fmla="*/ 0 w 723900"/>
                <a:gd name="connsiteY3" fmla="*/ 533400 h 533400"/>
                <a:gd name="connsiteX4" fmla="*/ 0 w 723900"/>
                <a:gd name="connsiteY4" fmla="*/ 0 h 533400"/>
                <a:gd name="connsiteX0" fmla="*/ 266700 w 723900"/>
                <a:gd name="connsiteY0" fmla="*/ 12700 h 533400"/>
                <a:gd name="connsiteX1" fmla="*/ 723900 w 723900"/>
                <a:gd name="connsiteY1" fmla="*/ 0 h 533400"/>
                <a:gd name="connsiteX2" fmla="*/ 457200 w 723900"/>
                <a:gd name="connsiteY2" fmla="*/ 533400 h 533400"/>
                <a:gd name="connsiteX3" fmla="*/ 0 w 723900"/>
                <a:gd name="connsiteY3" fmla="*/ 533400 h 533400"/>
                <a:gd name="connsiteX4" fmla="*/ 266700 w 723900"/>
                <a:gd name="connsiteY4" fmla="*/ 12700 h 533400"/>
                <a:gd name="connsiteX0" fmla="*/ 298174 w 723900"/>
                <a:gd name="connsiteY0" fmla="*/ 2209 h 533400"/>
                <a:gd name="connsiteX1" fmla="*/ 723900 w 723900"/>
                <a:gd name="connsiteY1" fmla="*/ 0 h 533400"/>
                <a:gd name="connsiteX2" fmla="*/ 457200 w 723900"/>
                <a:gd name="connsiteY2" fmla="*/ 533400 h 533400"/>
                <a:gd name="connsiteX3" fmla="*/ 0 w 723900"/>
                <a:gd name="connsiteY3" fmla="*/ 533400 h 533400"/>
                <a:gd name="connsiteX4" fmla="*/ 298174 w 723900"/>
                <a:gd name="connsiteY4" fmla="*/ 2209 h 533400"/>
                <a:gd name="connsiteX0" fmla="*/ 79256 w 723900"/>
                <a:gd name="connsiteY0" fmla="*/ 2209 h 533400"/>
                <a:gd name="connsiteX1" fmla="*/ 723900 w 723900"/>
                <a:gd name="connsiteY1" fmla="*/ 0 h 533400"/>
                <a:gd name="connsiteX2" fmla="*/ 457200 w 723900"/>
                <a:gd name="connsiteY2" fmla="*/ 533400 h 533400"/>
                <a:gd name="connsiteX3" fmla="*/ 0 w 723900"/>
                <a:gd name="connsiteY3" fmla="*/ 533400 h 533400"/>
                <a:gd name="connsiteX4" fmla="*/ 79256 w 723900"/>
                <a:gd name="connsiteY4" fmla="*/ 2209 h 533400"/>
                <a:gd name="connsiteX0" fmla="*/ 79256 w 457200"/>
                <a:gd name="connsiteY0" fmla="*/ 27964 h 559155"/>
                <a:gd name="connsiteX1" fmla="*/ 401963 w 457200"/>
                <a:gd name="connsiteY1" fmla="*/ 0 h 559155"/>
                <a:gd name="connsiteX2" fmla="*/ 457200 w 457200"/>
                <a:gd name="connsiteY2" fmla="*/ 559155 h 559155"/>
                <a:gd name="connsiteX3" fmla="*/ 0 w 457200"/>
                <a:gd name="connsiteY3" fmla="*/ 559155 h 559155"/>
                <a:gd name="connsiteX4" fmla="*/ 79256 w 457200"/>
                <a:gd name="connsiteY4" fmla="*/ 27964 h 559155"/>
                <a:gd name="connsiteX0" fmla="*/ 0 w 468086"/>
                <a:gd name="connsiteY0" fmla="*/ 66597 h 559155"/>
                <a:gd name="connsiteX1" fmla="*/ 412849 w 468086"/>
                <a:gd name="connsiteY1" fmla="*/ 0 h 559155"/>
                <a:gd name="connsiteX2" fmla="*/ 468086 w 468086"/>
                <a:gd name="connsiteY2" fmla="*/ 559155 h 559155"/>
                <a:gd name="connsiteX3" fmla="*/ 10886 w 468086"/>
                <a:gd name="connsiteY3" fmla="*/ 559155 h 559155"/>
                <a:gd name="connsiteX4" fmla="*/ 0 w 468086"/>
                <a:gd name="connsiteY4" fmla="*/ 66597 h 559155"/>
                <a:gd name="connsiteX0" fmla="*/ 182277 w 457200"/>
                <a:gd name="connsiteY0" fmla="*/ 337024 h 559155"/>
                <a:gd name="connsiteX1" fmla="*/ 401963 w 457200"/>
                <a:gd name="connsiteY1" fmla="*/ 0 h 559155"/>
                <a:gd name="connsiteX2" fmla="*/ 457200 w 457200"/>
                <a:gd name="connsiteY2" fmla="*/ 559155 h 559155"/>
                <a:gd name="connsiteX3" fmla="*/ 0 w 457200"/>
                <a:gd name="connsiteY3" fmla="*/ 559155 h 559155"/>
                <a:gd name="connsiteX4" fmla="*/ 182277 w 457200"/>
                <a:gd name="connsiteY4" fmla="*/ 337024 h 559155"/>
                <a:gd name="connsiteX0" fmla="*/ 53502 w 457200"/>
                <a:gd name="connsiteY0" fmla="*/ 143862 h 559155"/>
                <a:gd name="connsiteX1" fmla="*/ 401963 w 457200"/>
                <a:gd name="connsiteY1" fmla="*/ 0 h 559155"/>
                <a:gd name="connsiteX2" fmla="*/ 457200 w 457200"/>
                <a:gd name="connsiteY2" fmla="*/ 559155 h 559155"/>
                <a:gd name="connsiteX3" fmla="*/ 0 w 457200"/>
                <a:gd name="connsiteY3" fmla="*/ 559155 h 559155"/>
                <a:gd name="connsiteX4" fmla="*/ 53502 w 457200"/>
                <a:gd name="connsiteY4" fmla="*/ 143862 h 559155"/>
                <a:gd name="connsiteX0" fmla="*/ 53502 w 457200"/>
                <a:gd name="connsiteY0" fmla="*/ 143862 h 559155"/>
                <a:gd name="connsiteX1" fmla="*/ 273188 w 457200"/>
                <a:gd name="connsiteY1" fmla="*/ 0 h 559155"/>
                <a:gd name="connsiteX2" fmla="*/ 457200 w 457200"/>
                <a:gd name="connsiteY2" fmla="*/ 559155 h 559155"/>
                <a:gd name="connsiteX3" fmla="*/ 0 w 457200"/>
                <a:gd name="connsiteY3" fmla="*/ 559155 h 559155"/>
                <a:gd name="connsiteX4" fmla="*/ 53502 w 457200"/>
                <a:gd name="connsiteY4" fmla="*/ 143862 h 559155"/>
                <a:gd name="connsiteX0" fmla="*/ 0 w 468085"/>
                <a:gd name="connsiteY0" fmla="*/ 143862 h 559155"/>
                <a:gd name="connsiteX1" fmla="*/ 284073 w 468085"/>
                <a:gd name="connsiteY1" fmla="*/ 0 h 559155"/>
                <a:gd name="connsiteX2" fmla="*/ 468085 w 468085"/>
                <a:gd name="connsiteY2" fmla="*/ 559155 h 559155"/>
                <a:gd name="connsiteX3" fmla="*/ 10885 w 468085"/>
                <a:gd name="connsiteY3" fmla="*/ 559155 h 559155"/>
                <a:gd name="connsiteX4" fmla="*/ 0 w 468085"/>
                <a:gd name="connsiteY4" fmla="*/ 143862 h 559155"/>
                <a:gd name="connsiteX0" fmla="*/ 0 w 468085"/>
                <a:gd name="connsiteY0" fmla="*/ 151567 h 566860"/>
                <a:gd name="connsiteX1" fmla="*/ 263526 w 468085"/>
                <a:gd name="connsiteY1" fmla="*/ 0 h 566860"/>
                <a:gd name="connsiteX2" fmla="*/ 468085 w 468085"/>
                <a:gd name="connsiteY2" fmla="*/ 566860 h 566860"/>
                <a:gd name="connsiteX3" fmla="*/ 10885 w 468085"/>
                <a:gd name="connsiteY3" fmla="*/ 566860 h 566860"/>
                <a:gd name="connsiteX4" fmla="*/ 0 w 468085"/>
                <a:gd name="connsiteY4" fmla="*/ 151567 h 566860"/>
                <a:gd name="connsiteX0" fmla="*/ 0 w 468085"/>
                <a:gd name="connsiteY0" fmla="*/ 131021 h 566860"/>
                <a:gd name="connsiteX1" fmla="*/ 263526 w 468085"/>
                <a:gd name="connsiteY1" fmla="*/ 0 h 566860"/>
                <a:gd name="connsiteX2" fmla="*/ 468085 w 468085"/>
                <a:gd name="connsiteY2" fmla="*/ 566860 h 566860"/>
                <a:gd name="connsiteX3" fmla="*/ 10885 w 468085"/>
                <a:gd name="connsiteY3" fmla="*/ 566860 h 566860"/>
                <a:gd name="connsiteX4" fmla="*/ 0 w 468085"/>
                <a:gd name="connsiteY4" fmla="*/ 131021 h 566860"/>
                <a:gd name="connsiteX0" fmla="*/ 0 w 272888"/>
                <a:gd name="connsiteY0" fmla="*/ 131021 h 566860"/>
                <a:gd name="connsiteX1" fmla="*/ 263526 w 272888"/>
                <a:gd name="connsiteY1" fmla="*/ 0 h 566860"/>
                <a:gd name="connsiteX2" fmla="*/ 272888 w 272888"/>
                <a:gd name="connsiteY2" fmla="*/ 561723 h 566860"/>
                <a:gd name="connsiteX3" fmla="*/ 10885 w 272888"/>
                <a:gd name="connsiteY3" fmla="*/ 566860 h 566860"/>
                <a:gd name="connsiteX4" fmla="*/ 0 w 272888"/>
                <a:gd name="connsiteY4" fmla="*/ 131021 h 566860"/>
                <a:gd name="connsiteX0" fmla="*/ 0 w 272888"/>
                <a:gd name="connsiteY0" fmla="*/ 67982 h 566860"/>
                <a:gd name="connsiteX1" fmla="*/ 263526 w 272888"/>
                <a:gd name="connsiteY1" fmla="*/ 0 h 566860"/>
                <a:gd name="connsiteX2" fmla="*/ 272888 w 272888"/>
                <a:gd name="connsiteY2" fmla="*/ 561723 h 566860"/>
                <a:gd name="connsiteX3" fmla="*/ 10885 w 272888"/>
                <a:gd name="connsiteY3" fmla="*/ 566860 h 566860"/>
                <a:gd name="connsiteX4" fmla="*/ 0 w 272888"/>
                <a:gd name="connsiteY4" fmla="*/ 67982 h 566860"/>
                <a:gd name="connsiteX0" fmla="*/ 0 w 272888"/>
                <a:gd name="connsiteY0" fmla="*/ 67982 h 561723"/>
                <a:gd name="connsiteX1" fmla="*/ 263526 w 272888"/>
                <a:gd name="connsiteY1" fmla="*/ 0 h 561723"/>
                <a:gd name="connsiteX2" fmla="*/ 272888 w 272888"/>
                <a:gd name="connsiteY2" fmla="*/ 561723 h 561723"/>
                <a:gd name="connsiteX3" fmla="*/ 5264 w 272888"/>
                <a:gd name="connsiteY3" fmla="*/ 559856 h 561723"/>
                <a:gd name="connsiteX4" fmla="*/ 0 w 272888"/>
                <a:gd name="connsiteY4" fmla="*/ 67982 h 561723"/>
                <a:gd name="connsiteX0" fmla="*/ 0 w 272888"/>
                <a:gd name="connsiteY0" fmla="*/ 0 h 493741"/>
                <a:gd name="connsiteX1" fmla="*/ 263526 w 272888"/>
                <a:gd name="connsiteY1" fmla="*/ 16735 h 493741"/>
                <a:gd name="connsiteX2" fmla="*/ 272888 w 272888"/>
                <a:gd name="connsiteY2" fmla="*/ 493741 h 493741"/>
                <a:gd name="connsiteX3" fmla="*/ 5264 w 272888"/>
                <a:gd name="connsiteY3" fmla="*/ 491874 h 493741"/>
                <a:gd name="connsiteX4" fmla="*/ 0 w 272888"/>
                <a:gd name="connsiteY4" fmla="*/ 0 h 493741"/>
                <a:gd name="connsiteX0" fmla="*/ 0 w 272888"/>
                <a:gd name="connsiteY0" fmla="*/ 62335 h 556076"/>
                <a:gd name="connsiteX1" fmla="*/ 269147 w 272888"/>
                <a:gd name="connsiteY1" fmla="*/ 0 h 556076"/>
                <a:gd name="connsiteX2" fmla="*/ 272888 w 272888"/>
                <a:gd name="connsiteY2" fmla="*/ 556076 h 556076"/>
                <a:gd name="connsiteX3" fmla="*/ 5264 w 272888"/>
                <a:gd name="connsiteY3" fmla="*/ 554209 h 556076"/>
                <a:gd name="connsiteX4" fmla="*/ 0 w 272888"/>
                <a:gd name="connsiteY4" fmla="*/ 62335 h 556076"/>
                <a:gd name="connsiteX0" fmla="*/ 0 w 272888"/>
                <a:gd name="connsiteY0" fmla="*/ 45392 h 539133"/>
                <a:gd name="connsiteX1" fmla="*/ 269147 w 272888"/>
                <a:gd name="connsiteY1" fmla="*/ 0 h 539133"/>
                <a:gd name="connsiteX2" fmla="*/ 272888 w 272888"/>
                <a:gd name="connsiteY2" fmla="*/ 539133 h 539133"/>
                <a:gd name="connsiteX3" fmla="*/ 5264 w 272888"/>
                <a:gd name="connsiteY3" fmla="*/ 537266 h 539133"/>
                <a:gd name="connsiteX4" fmla="*/ 0 w 272888"/>
                <a:gd name="connsiteY4" fmla="*/ 45392 h 53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88" h="539133">
                  <a:moveTo>
                    <a:pt x="0" y="45392"/>
                  </a:moveTo>
                  <a:lnTo>
                    <a:pt x="269147" y="0"/>
                  </a:lnTo>
                  <a:lnTo>
                    <a:pt x="272888" y="539133"/>
                  </a:lnTo>
                  <a:lnTo>
                    <a:pt x="5264" y="537266"/>
                  </a:lnTo>
                  <a:cubicBezTo>
                    <a:pt x="3509" y="373308"/>
                    <a:pt x="1755" y="209350"/>
                    <a:pt x="0" y="4539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userDrawn="1"/>
          </p:nvSpPr>
          <p:spPr>
            <a:xfrm>
              <a:off x="327666" y="231384"/>
              <a:ext cx="7508233" cy="1114816"/>
            </a:xfrm>
            <a:custGeom>
              <a:avLst/>
              <a:gdLst>
                <a:gd name="connsiteX0" fmla="*/ 0 w 4064000"/>
                <a:gd name="connsiteY0" fmla="*/ 0 h 430150"/>
                <a:gd name="connsiteX1" fmla="*/ 4064000 w 4064000"/>
                <a:gd name="connsiteY1" fmla="*/ 0 h 430150"/>
                <a:gd name="connsiteX2" fmla="*/ 4064000 w 4064000"/>
                <a:gd name="connsiteY2" fmla="*/ 430150 h 430150"/>
                <a:gd name="connsiteX3" fmla="*/ 0 w 4064000"/>
                <a:gd name="connsiteY3" fmla="*/ 430150 h 430150"/>
                <a:gd name="connsiteX4" fmla="*/ 0 w 4064000"/>
                <a:gd name="connsiteY4" fmla="*/ 0 h 430150"/>
                <a:gd name="connsiteX0" fmla="*/ 0 w 4064000"/>
                <a:gd name="connsiteY0" fmla="*/ 0 h 430150"/>
                <a:gd name="connsiteX1" fmla="*/ 4064000 w 4064000"/>
                <a:gd name="connsiteY1" fmla="*/ 0 h 430150"/>
                <a:gd name="connsiteX2" fmla="*/ 3695700 w 4064000"/>
                <a:gd name="connsiteY2" fmla="*/ 430150 h 430150"/>
                <a:gd name="connsiteX3" fmla="*/ 0 w 4064000"/>
                <a:gd name="connsiteY3" fmla="*/ 430150 h 430150"/>
                <a:gd name="connsiteX4" fmla="*/ 0 w 4064000"/>
                <a:gd name="connsiteY4" fmla="*/ 0 h 43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430150">
                  <a:moveTo>
                    <a:pt x="0" y="0"/>
                  </a:moveTo>
                  <a:lnTo>
                    <a:pt x="4064000" y="0"/>
                  </a:lnTo>
                  <a:lnTo>
                    <a:pt x="3695700" y="430150"/>
                  </a:lnTo>
                  <a:lnTo>
                    <a:pt x="0" y="430150"/>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pic>
        <p:nvPicPr>
          <p:cNvPr id="13" name="Imagem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50730" y="257424"/>
            <a:ext cx="3021872" cy="1061972"/>
          </a:xfrm>
          <a:prstGeom prst="rect">
            <a:avLst/>
          </a:prstGeom>
        </p:spPr>
      </p:pic>
      <p:sp>
        <p:nvSpPr>
          <p:cNvPr id="14" name="Espaço Reservado para Número de Slide 13"/>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53</a:t>
            </a:r>
          </a:p>
        </p:txBody>
      </p:sp>
    </p:spTree>
    <p:extLst>
      <p:ext uri="{BB962C8B-B14F-4D97-AF65-F5344CB8AC3E}">
        <p14:creationId xmlns:p14="http://schemas.microsoft.com/office/powerpoint/2010/main" val="3723071190"/>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ângulo 6"/>
          <p:cNvSpPr/>
          <p:nvPr userDrawn="1"/>
        </p:nvSpPr>
        <p:spPr>
          <a:xfrm>
            <a:off x="0" y="6604000"/>
            <a:ext cx="12192000" cy="266700"/>
          </a:xfrm>
          <a:prstGeom prst="rect">
            <a:avLst/>
          </a:prstGeom>
          <a:solidFill>
            <a:srgbClr val="292A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Imagem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01" y="5905500"/>
            <a:ext cx="966824" cy="1028700"/>
          </a:xfrm>
          <a:prstGeom prst="rect">
            <a:avLst/>
          </a:prstGeom>
        </p:spPr>
      </p:pic>
      <p:pic>
        <p:nvPicPr>
          <p:cNvPr id="13" name="Imagem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76130" y="-60076"/>
            <a:ext cx="3021872" cy="1061972"/>
          </a:xfrm>
          <a:prstGeom prst="rect">
            <a:avLst/>
          </a:prstGeom>
        </p:spPr>
      </p:pic>
      <p:sp>
        <p:nvSpPr>
          <p:cNvPr id="8" name="Espaço Reservado para Número de Slide 13">
            <a:extLst>
              <a:ext uri="{FF2B5EF4-FFF2-40B4-BE49-F238E27FC236}">
                <a16:creationId xmlns:a16="http://schemas.microsoft.com/office/drawing/2014/main" id="{E8C54D7A-9673-425D-8BB7-43A1F35ED3F9}"/>
              </a:ext>
            </a:extLst>
          </p:cNvPr>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53</a:t>
            </a:r>
          </a:p>
        </p:txBody>
      </p:sp>
    </p:spTree>
    <p:extLst>
      <p:ext uri="{BB962C8B-B14F-4D97-AF65-F5344CB8AC3E}">
        <p14:creationId xmlns:p14="http://schemas.microsoft.com/office/powerpoint/2010/main" val="498871859"/>
      </p:ext>
    </p:extLst>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upo 11"/>
          <p:cNvGrpSpPr/>
          <p:nvPr userDrawn="1"/>
        </p:nvGrpSpPr>
        <p:grpSpPr>
          <a:xfrm>
            <a:off x="0" y="0"/>
            <a:ext cx="12192000" cy="6858000"/>
            <a:chOff x="0" y="0"/>
            <a:chExt cx="12192000" cy="6858000"/>
          </a:xfrm>
        </p:grpSpPr>
        <p:grpSp>
          <p:nvGrpSpPr>
            <p:cNvPr id="4" name="Grupo 3"/>
            <p:cNvGrpSpPr/>
            <p:nvPr userDrawn="1"/>
          </p:nvGrpSpPr>
          <p:grpSpPr>
            <a:xfrm>
              <a:off x="0" y="0"/>
              <a:ext cx="12192000" cy="6858000"/>
              <a:chOff x="0" y="0"/>
              <a:chExt cx="12192000" cy="6858000"/>
            </a:xfrm>
          </p:grpSpPr>
          <p:sp>
            <p:nvSpPr>
              <p:cNvPr id="7" name="Retângulo 6"/>
              <p:cNvSpPr/>
              <p:nvPr userDrawn="1"/>
            </p:nvSpPr>
            <p:spPr>
              <a:xfrm>
                <a:off x="0" y="0"/>
                <a:ext cx="12192000" cy="6858000"/>
              </a:xfrm>
              <a:prstGeom prst="rect">
                <a:avLst/>
              </a:prstGeom>
              <a:gradFill flip="none" rotWithShape="1">
                <a:gsLst>
                  <a:gs pos="0">
                    <a:schemeClr val="bg1"/>
                  </a:gs>
                  <a:gs pos="10000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Arial" panose="020B0604020202020204" pitchFamily="34" charset="0"/>
                    <a:cs typeface="Arial" panose="020B0604020202020204" pitchFamily="34" charset="0"/>
                  </a:rPr>
                  <a:t>Treinamento SQL Server</a:t>
                </a:r>
              </a:p>
            </p:txBody>
          </p:sp>
          <p:pic>
            <p:nvPicPr>
              <p:cNvPr id="2" name="Imagem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557917"/>
                <a:ext cx="12192000" cy="4300083"/>
              </a:xfrm>
              <a:prstGeom prst="rect">
                <a:avLst/>
              </a:prstGeom>
            </p:spPr>
          </p:pic>
        </p:grpSp>
        <p:pic>
          <p:nvPicPr>
            <p:cNvPr id="5" name="Imagem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44066" y="65332"/>
              <a:ext cx="3021872" cy="1061972"/>
            </a:xfrm>
            <a:prstGeom prst="rect">
              <a:avLst/>
            </a:prstGeom>
          </p:spPr>
        </p:pic>
      </p:grpSp>
      <p:sp>
        <p:nvSpPr>
          <p:cNvPr id="9" name="Espaço Reservado para Número de Slide 13">
            <a:extLst>
              <a:ext uri="{FF2B5EF4-FFF2-40B4-BE49-F238E27FC236}">
                <a16:creationId xmlns:a16="http://schemas.microsoft.com/office/drawing/2014/main" id="{E71354A9-7657-4194-A263-CD07F2FEBD58}"/>
              </a:ext>
            </a:extLst>
          </p:cNvPr>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53</a:t>
            </a:r>
          </a:p>
        </p:txBody>
      </p:sp>
    </p:spTree>
    <p:extLst>
      <p:ext uri="{BB962C8B-B14F-4D97-AF65-F5344CB8AC3E}">
        <p14:creationId xmlns:p14="http://schemas.microsoft.com/office/powerpoint/2010/main" val="830009747"/>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www.fabriciolima.net/blog/2015/11/12/casos-do-dia-a-dia-corrupcao-de-dados-alertas-backup-log-dba-salvo/"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hyperlink" Target="http://msdn.microsoft.com/en-us/library/ms164086.aspx"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support.microsoft.com/pt-br/kb/828339"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hyperlink" Target="https://support.microsoft.com/pt-br/kb/2015757" TargetMode="External"/><Relationship Id="rId4" Type="http://schemas.openxmlformats.org/officeDocument/2006/relationships/hyperlink" Target="https://support.microsoft.com/pt-br/kb/2015756"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www.fabriciolima.net/blog/2017/05/01/criando-um-e-mail-de-checklist-diario-no-sql-server/"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2816890"/>
            <a:ext cx="12192000" cy="79300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4600" b="1" i="1" dirty="0">
                <a:solidFill>
                  <a:schemeClr val="bg1"/>
                </a:solidFill>
              </a:rPr>
              <a:t>Tarefas do dia a dia de um DBA</a:t>
            </a:r>
            <a:endParaRPr lang="pt-BR" sz="4600" dirty="0"/>
          </a:p>
        </p:txBody>
      </p:sp>
      <p:sp>
        <p:nvSpPr>
          <p:cNvPr id="5" name="Título 1"/>
          <p:cNvSpPr txBox="1">
            <a:spLocks/>
          </p:cNvSpPr>
          <p:nvPr/>
        </p:nvSpPr>
        <p:spPr>
          <a:xfrm>
            <a:off x="0" y="1603467"/>
            <a:ext cx="12192000" cy="93653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100" b="1" dirty="0">
                <a:solidFill>
                  <a:srgbClr val="292A76"/>
                </a:solidFill>
              </a:rPr>
              <a:t>Treinamento SQL Server</a:t>
            </a:r>
            <a:endParaRPr lang="pt-BR" dirty="0">
              <a:solidFill>
                <a:srgbClr val="000099"/>
              </a:solidFill>
            </a:endParaRPr>
          </a:p>
        </p:txBody>
      </p:sp>
      <p:sp>
        <p:nvSpPr>
          <p:cNvPr id="3" name="Espaço Reservado para Número de Slide 2">
            <a:extLst>
              <a:ext uri="{FF2B5EF4-FFF2-40B4-BE49-F238E27FC236}">
                <a16:creationId xmlns:a16="http://schemas.microsoft.com/office/drawing/2014/main" id="{B7E2A717-EB52-4F80-B368-07C12909B1CF}"/>
              </a:ext>
            </a:extLst>
          </p:cNvPr>
          <p:cNvSpPr>
            <a:spLocks noGrp="1"/>
          </p:cNvSpPr>
          <p:nvPr>
            <p:ph type="sldNum" sz="quarter" idx="4"/>
          </p:nvPr>
        </p:nvSpPr>
        <p:spPr/>
        <p:txBody>
          <a:bodyPr/>
          <a:lstStyle/>
          <a:p>
            <a:fld id="{A76F54FF-76C4-4040-9315-59D5D23324F5}" type="slidenum">
              <a:rPr lang="pt-BR" smtClean="0"/>
              <a:pPr/>
              <a:t>1</a:t>
            </a:fld>
            <a:r>
              <a:rPr lang="pt-BR"/>
              <a:t> de 53</a:t>
            </a:r>
            <a:endParaRPr lang="pt-BR" dirty="0"/>
          </a:p>
        </p:txBody>
      </p:sp>
    </p:spTree>
    <p:extLst>
      <p:ext uri="{BB962C8B-B14F-4D97-AF65-F5344CB8AC3E}">
        <p14:creationId xmlns:p14="http://schemas.microsoft.com/office/powerpoint/2010/main" val="3990310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2) Arquivo de Log FULL – CLEAR</a:t>
            </a:r>
          </a:p>
        </p:txBody>
      </p:sp>
      <p:pic>
        <p:nvPicPr>
          <p:cNvPr id="4" name="Imagem 3">
            <a:extLst>
              <a:ext uri="{FF2B5EF4-FFF2-40B4-BE49-F238E27FC236}">
                <a16:creationId xmlns:a16="http://schemas.microsoft.com/office/drawing/2014/main" id="{854BDDA3-6558-438A-A73E-21225F7B41C3}"/>
              </a:ext>
            </a:extLst>
          </p:cNvPr>
          <p:cNvPicPr>
            <a:picLocks noChangeAspect="1"/>
          </p:cNvPicPr>
          <p:nvPr/>
        </p:nvPicPr>
        <p:blipFill>
          <a:blip r:embed="rId3"/>
          <a:stretch>
            <a:fillRect/>
          </a:stretch>
        </p:blipFill>
        <p:spPr>
          <a:xfrm>
            <a:off x="2573079" y="1323975"/>
            <a:ext cx="7108640" cy="5057894"/>
          </a:xfrm>
          <a:prstGeom prst="rect">
            <a:avLst/>
          </a:prstGeom>
        </p:spPr>
      </p:pic>
      <p:sp>
        <p:nvSpPr>
          <p:cNvPr id="6" name="Espaço Reservado para Número de Slide 5">
            <a:extLst>
              <a:ext uri="{FF2B5EF4-FFF2-40B4-BE49-F238E27FC236}">
                <a16:creationId xmlns:a16="http://schemas.microsoft.com/office/drawing/2014/main" id="{3E17DECB-E9EB-4128-9718-D69CD8AF5B73}"/>
              </a:ext>
            </a:extLst>
          </p:cNvPr>
          <p:cNvSpPr>
            <a:spLocks noGrp="1"/>
          </p:cNvSpPr>
          <p:nvPr>
            <p:ph type="sldNum" sz="quarter" idx="4"/>
          </p:nvPr>
        </p:nvSpPr>
        <p:spPr/>
        <p:txBody>
          <a:bodyPr/>
          <a:lstStyle/>
          <a:p>
            <a:fld id="{A76F54FF-76C4-4040-9315-59D5D23324F5}" type="slidenum">
              <a:rPr lang="pt-BR" smtClean="0"/>
              <a:pPr/>
              <a:t>10</a:t>
            </a:fld>
            <a:r>
              <a:rPr lang="pt-BR"/>
              <a:t> de 53</a:t>
            </a:r>
            <a:endParaRPr lang="pt-BR" dirty="0"/>
          </a:p>
        </p:txBody>
      </p:sp>
    </p:spTree>
    <p:extLst>
      <p:ext uri="{BB962C8B-B14F-4D97-AF65-F5344CB8AC3E}">
        <p14:creationId xmlns:p14="http://schemas.microsoft.com/office/powerpoint/2010/main" val="346732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2) Arquivo de Log FULL</a:t>
            </a:r>
          </a:p>
        </p:txBody>
      </p:sp>
      <p:sp>
        <p:nvSpPr>
          <p:cNvPr id="2" name="Retângulo 1"/>
          <p:cNvSpPr/>
          <p:nvPr/>
        </p:nvSpPr>
        <p:spPr>
          <a:xfrm>
            <a:off x="477492" y="2712154"/>
            <a:ext cx="4862623" cy="1938992"/>
          </a:xfrm>
          <a:prstGeom prst="rect">
            <a:avLst/>
          </a:prstGeom>
        </p:spPr>
        <p:txBody>
          <a:bodyPr wrap="square">
            <a:spAutoFit/>
          </a:bodyPr>
          <a:lstStyle/>
          <a:p>
            <a:pPr algn="ctr"/>
            <a:r>
              <a:rPr lang="pt-BR" sz="3000" dirty="0">
                <a:solidFill>
                  <a:srgbClr val="002060"/>
                </a:solidFill>
                <a:cs typeface="Arial" panose="020B0604020202020204" pitchFamily="34" charset="0"/>
              </a:rPr>
              <a:t>“Quando você encontra o Desenvolvedor que rodou um Update GIGANTE e estourou o Log da base.”</a:t>
            </a:r>
            <a:endParaRPr lang="pt-BR" sz="3000" dirty="0"/>
          </a:p>
        </p:txBody>
      </p:sp>
      <p:pic>
        <p:nvPicPr>
          <p:cNvPr id="1026" name="Picture 2" descr="When I run into the last DBA, who left behind a trail of “interesting” 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814" y="1677507"/>
            <a:ext cx="5865185" cy="4340237"/>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Número de Slide 3">
            <a:extLst>
              <a:ext uri="{FF2B5EF4-FFF2-40B4-BE49-F238E27FC236}">
                <a16:creationId xmlns:a16="http://schemas.microsoft.com/office/drawing/2014/main" id="{53FB7DAD-05EB-4B8D-9B48-AD3123B6405C}"/>
              </a:ext>
            </a:extLst>
          </p:cNvPr>
          <p:cNvSpPr>
            <a:spLocks noGrp="1"/>
          </p:cNvSpPr>
          <p:nvPr>
            <p:ph type="sldNum" sz="quarter" idx="4"/>
          </p:nvPr>
        </p:nvSpPr>
        <p:spPr/>
        <p:txBody>
          <a:bodyPr/>
          <a:lstStyle/>
          <a:p>
            <a:fld id="{A76F54FF-76C4-4040-9315-59D5D23324F5}" type="slidenum">
              <a:rPr lang="pt-BR" smtClean="0"/>
              <a:pPr/>
              <a:t>11</a:t>
            </a:fld>
            <a:r>
              <a:rPr lang="pt-BR"/>
              <a:t> de 53</a:t>
            </a:r>
            <a:endParaRPr lang="pt-BR" dirty="0"/>
          </a:p>
        </p:txBody>
      </p:sp>
    </p:spTree>
    <p:extLst>
      <p:ext uri="{BB962C8B-B14F-4D97-AF65-F5344CB8AC3E}">
        <p14:creationId xmlns:p14="http://schemas.microsoft.com/office/powerpoint/2010/main" val="116478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r>
              <a:rPr lang="pt-BR" sz="4000" b="1" dirty="0">
                <a:solidFill>
                  <a:srgbClr val="002060"/>
                </a:solidFill>
                <a:ea typeface="Calibri" panose="020F0502020204030204" pitchFamily="34" charset="0"/>
                <a:cs typeface="Arial" panose="020B0604020202020204" pitchFamily="34" charset="0"/>
              </a:rPr>
              <a:t>3) Espaço em Disco – ALERTA</a:t>
            </a:r>
            <a:endParaRPr lang="pt-BR" sz="4000" b="1" dirty="0">
              <a:solidFill>
                <a:srgbClr val="002060"/>
              </a:solidFill>
            </a:endParaRPr>
          </a:p>
        </p:txBody>
      </p:sp>
      <p:pic>
        <p:nvPicPr>
          <p:cNvPr id="6" name="Imagem 5">
            <a:extLst>
              <a:ext uri="{FF2B5EF4-FFF2-40B4-BE49-F238E27FC236}">
                <a16:creationId xmlns:a16="http://schemas.microsoft.com/office/drawing/2014/main" id="{72A5C136-8D2A-47E2-8B05-BD94E8AB9B41}"/>
              </a:ext>
            </a:extLst>
          </p:cNvPr>
          <p:cNvPicPr>
            <a:picLocks noChangeAspect="1"/>
          </p:cNvPicPr>
          <p:nvPr/>
        </p:nvPicPr>
        <p:blipFill>
          <a:blip r:embed="rId3"/>
          <a:stretch>
            <a:fillRect/>
          </a:stretch>
        </p:blipFill>
        <p:spPr>
          <a:xfrm>
            <a:off x="808073" y="1480736"/>
            <a:ext cx="11199987" cy="4420334"/>
          </a:xfrm>
          <a:prstGeom prst="rect">
            <a:avLst/>
          </a:prstGeom>
        </p:spPr>
      </p:pic>
      <p:sp>
        <p:nvSpPr>
          <p:cNvPr id="7" name="Espaço Reservado para Número de Slide 6">
            <a:extLst>
              <a:ext uri="{FF2B5EF4-FFF2-40B4-BE49-F238E27FC236}">
                <a16:creationId xmlns:a16="http://schemas.microsoft.com/office/drawing/2014/main" id="{6AB3B8E0-D0A9-4C83-AF67-1A7FFE94AC69}"/>
              </a:ext>
            </a:extLst>
          </p:cNvPr>
          <p:cNvSpPr>
            <a:spLocks noGrp="1"/>
          </p:cNvSpPr>
          <p:nvPr>
            <p:ph type="sldNum" sz="quarter" idx="4"/>
          </p:nvPr>
        </p:nvSpPr>
        <p:spPr/>
        <p:txBody>
          <a:bodyPr/>
          <a:lstStyle/>
          <a:p>
            <a:fld id="{A76F54FF-76C4-4040-9315-59D5D23324F5}" type="slidenum">
              <a:rPr lang="pt-BR" smtClean="0"/>
              <a:pPr/>
              <a:t>12</a:t>
            </a:fld>
            <a:r>
              <a:rPr lang="pt-BR"/>
              <a:t> de 53</a:t>
            </a:r>
            <a:endParaRPr lang="pt-BR" dirty="0"/>
          </a:p>
        </p:txBody>
      </p:sp>
    </p:spTree>
    <p:extLst>
      <p:ext uri="{BB962C8B-B14F-4D97-AF65-F5344CB8AC3E}">
        <p14:creationId xmlns:p14="http://schemas.microsoft.com/office/powerpoint/2010/main" val="349576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aixaDeTexto 7"/>
          <p:cNvSpPr txBox="1"/>
          <p:nvPr/>
        </p:nvSpPr>
        <p:spPr>
          <a:xfrm>
            <a:off x="834887" y="1439934"/>
            <a:ext cx="11267000" cy="4401205"/>
          </a:xfrm>
          <a:prstGeom prst="rect">
            <a:avLst/>
          </a:prstGeom>
          <a:noFill/>
        </p:spPr>
        <p:txBody>
          <a:bodyPr wrap="square" rtlCol="0">
            <a:spAutoFit/>
          </a:bodyPr>
          <a:lstStyle/>
          <a:p>
            <a:pPr marL="514350" indent="-514350">
              <a:buAutoNum type="arabicParenR"/>
            </a:pPr>
            <a:endParaRPr lang="pt-BR" sz="2800" dirty="0">
              <a:cs typeface="Arial" panose="020B0604020202020204" pitchFamily="34" charset="0"/>
            </a:endParaRPr>
          </a:p>
          <a:p>
            <a:pPr marL="514350" indent="-514350">
              <a:buAutoNum type="arabicParenR"/>
            </a:pPr>
            <a:r>
              <a:rPr lang="pt-BR" sz="2800" dirty="0">
                <a:solidFill>
                  <a:srgbClr val="002060"/>
                </a:solidFill>
                <a:cs typeface="Arial" panose="020B0604020202020204" pitchFamily="34" charset="0"/>
              </a:rPr>
              <a:t>Validar o que está consumindo o disco e se algo pode ser Limitado</a:t>
            </a:r>
          </a:p>
          <a:p>
            <a:endParaRPr lang="pt-BR" sz="2800" dirty="0">
              <a:solidFill>
                <a:srgbClr val="002060"/>
              </a:solidFill>
              <a:cs typeface="Arial" panose="020B0604020202020204" pitchFamily="34" charset="0"/>
            </a:endParaRPr>
          </a:p>
          <a:p>
            <a:pPr marL="514350" indent="-514350">
              <a:buFont typeface="+mj-lt"/>
              <a:buAutoNum type="arabicParenR" startAt="2"/>
            </a:pPr>
            <a:r>
              <a:rPr lang="pt-BR" sz="2800" dirty="0">
                <a:solidFill>
                  <a:srgbClr val="002060"/>
                </a:solidFill>
                <a:cs typeface="Arial" panose="020B0604020202020204" pitchFamily="34" charset="0"/>
              </a:rPr>
              <a:t>Da parte do SQL pode-se analisar os arquivos MDF e LDF</a:t>
            </a:r>
          </a:p>
          <a:p>
            <a:r>
              <a:rPr lang="pt-BR" sz="2800" dirty="0">
                <a:solidFill>
                  <a:srgbClr val="002060"/>
                </a:solidFill>
                <a:cs typeface="Arial" panose="020B0604020202020204" pitchFamily="34" charset="0"/>
              </a:rPr>
              <a:t>     </a:t>
            </a:r>
            <a:r>
              <a:rPr lang="pt-BR" sz="2800" b="1" u="sng" dirty="0">
                <a:solidFill>
                  <a:srgbClr val="002060"/>
                </a:solidFill>
                <a:cs typeface="Arial" panose="020B0604020202020204" pitchFamily="34" charset="0"/>
              </a:rPr>
              <a:t>LDF:</a:t>
            </a:r>
            <a:r>
              <a:rPr lang="pt-BR" sz="2800" dirty="0">
                <a:solidFill>
                  <a:srgbClr val="002060"/>
                </a:solidFill>
                <a:cs typeface="Arial" panose="020B0604020202020204" pitchFamily="34" charset="0"/>
              </a:rPr>
              <a:t> Shrink no arquivo de Log é aceitável, mas uma outra solução</a:t>
            </a:r>
          </a:p>
          <a:p>
            <a:r>
              <a:rPr lang="pt-BR" sz="2800" dirty="0">
                <a:solidFill>
                  <a:srgbClr val="002060"/>
                </a:solidFill>
                <a:cs typeface="Arial" panose="020B0604020202020204" pitchFamily="34" charset="0"/>
              </a:rPr>
              <a:t>	deve ser tomada, pois o arquivo de log vai crescer novamente</a:t>
            </a:r>
          </a:p>
          <a:p>
            <a:endParaRPr lang="pt-BR" sz="2800" dirty="0">
              <a:solidFill>
                <a:srgbClr val="002060"/>
              </a:solidFill>
              <a:cs typeface="Arial" panose="020B0604020202020204" pitchFamily="34" charset="0"/>
            </a:endParaRPr>
          </a:p>
          <a:p>
            <a:r>
              <a:rPr lang="pt-BR" sz="2800" dirty="0">
                <a:solidFill>
                  <a:srgbClr val="002060"/>
                </a:solidFill>
                <a:cs typeface="Arial" panose="020B0604020202020204" pitchFamily="34" charset="0"/>
              </a:rPr>
              <a:t>     </a:t>
            </a:r>
            <a:r>
              <a:rPr lang="pt-BR" sz="2800" b="1" u="sng" dirty="0">
                <a:solidFill>
                  <a:srgbClr val="002060"/>
                </a:solidFill>
                <a:cs typeface="Arial" panose="020B0604020202020204" pitchFamily="34" charset="0"/>
              </a:rPr>
              <a:t>MDF:</a:t>
            </a:r>
            <a:r>
              <a:rPr lang="pt-BR" sz="2800" dirty="0">
                <a:solidFill>
                  <a:srgbClr val="002060"/>
                </a:solidFill>
                <a:cs typeface="Arial" panose="020B0604020202020204" pitchFamily="34" charset="0"/>
              </a:rPr>
              <a:t> Shrink no arquivo MDF </a:t>
            </a:r>
            <a:r>
              <a:rPr lang="pt-BR" sz="2800" b="1" dirty="0">
                <a:solidFill>
                  <a:srgbClr val="FF0000"/>
                </a:solidFill>
                <a:cs typeface="Arial" panose="020B0604020202020204" pitchFamily="34" charset="0"/>
              </a:rPr>
              <a:t>só em último caso</a:t>
            </a:r>
            <a:r>
              <a:rPr lang="pt-BR" sz="2800" dirty="0">
                <a:solidFill>
                  <a:srgbClr val="FF0000"/>
                </a:solidFill>
                <a:cs typeface="Arial" panose="020B0604020202020204" pitchFamily="34" charset="0"/>
              </a:rPr>
              <a:t>!!!</a:t>
            </a:r>
          </a:p>
          <a:p>
            <a:pPr marL="2286000" lvl="4" indent="-457200">
              <a:buFont typeface="Arial" panose="020B0604020202020204" pitchFamily="34" charset="0"/>
              <a:buChar char="•"/>
            </a:pPr>
            <a:r>
              <a:rPr lang="pt-BR" sz="2800" dirty="0">
                <a:solidFill>
                  <a:srgbClr val="002060"/>
                </a:solidFill>
                <a:cs typeface="Arial" panose="020B0604020202020204" pitchFamily="34" charset="0"/>
              </a:rPr>
              <a:t>Operação muito demorada e custosa</a:t>
            </a:r>
          </a:p>
          <a:p>
            <a:pPr marL="2286000" lvl="4" indent="-457200">
              <a:buFont typeface="Arial" panose="020B0604020202020204" pitchFamily="34" charset="0"/>
              <a:buChar char="•"/>
            </a:pPr>
            <a:r>
              <a:rPr lang="pt-BR" sz="2800" dirty="0">
                <a:solidFill>
                  <a:srgbClr val="002060"/>
                </a:solidFill>
                <a:cs typeface="Arial" panose="020B0604020202020204" pitchFamily="34" charset="0"/>
              </a:rPr>
              <a:t>Fragmenta os índices do Banco de Dados</a:t>
            </a: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3) Espaço em Disco – O que fazer?</a:t>
            </a:r>
          </a:p>
        </p:txBody>
      </p:sp>
      <p:sp>
        <p:nvSpPr>
          <p:cNvPr id="3" name="Espaço Reservado para Número de Slide 2">
            <a:extLst>
              <a:ext uri="{FF2B5EF4-FFF2-40B4-BE49-F238E27FC236}">
                <a16:creationId xmlns:a16="http://schemas.microsoft.com/office/drawing/2014/main" id="{CDF4000A-1A20-4ED8-B8EE-C030337AEDD4}"/>
              </a:ext>
            </a:extLst>
          </p:cNvPr>
          <p:cNvSpPr>
            <a:spLocks noGrp="1"/>
          </p:cNvSpPr>
          <p:nvPr>
            <p:ph type="sldNum" sz="quarter" idx="4"/>
          </p:nvPr>
        </p:nvSpPr>
        <p:spPr/>
        <p:txBody>
          <a:bodyPr/>
          <a:lstStyle/>
          <a:p>
            <a:fld id="{A76F54FF-76C4-4040-9315-59D5D23324F5}" type="slidenum">
              <a:rPr lang="pt-BR" smtClean="0"/>
              <a:pPr/>
              <a:t>13</a:t>
            </a:fld>
            <a:r>
              <a:rPr lang="pt-BR"/>
              <a:t> de 53</a:t>
            </a:r>
            <a:endParaRPr lang="pt-BR" dirty="0"/>
          </a:p>
        </p:txBody>
      </p:sp>
    </p:spTree>
    <p:extLst>
      <p:ext uri="{BB962C8B-B14F-4D97-AF65-F5344CB8AC3E}">
        <p14:creationId xmlns:p14="http://schemas.microsoft.com/office/powerpoint/2010/main" val="112321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3) Espaço em Disco – CLEAR</a:t>
            </a:r>
          </a:p>
        </p:txBody>
      </p:sp>
      <p:pic>
        <p:nvPicPr>
          <p:cNvPr id="4" name="Imagem 3">
            <a:extLst>
              <a:ext uri="{FF2B5EF4-FFF2-40B4-BE49-F238E27FC236}">
                <a16:creationId xmlns:a16="http://schemas.microsoft.com/office/drawing/2014/main" id="{D07BF5CA-D55B-447F-92C6-1907D292CC85}"/>
              </a:ext>
            </a:extLst>
          </p:cNvPr>
          <p:cNvPicPr>
            <a:picLocks noChangeAspect="1"/>
          </p:cNvPicPr>
          <p:nvPr/>
        </p:nvPicPr>
        <p:blipFill>
          <a:blip r:embed="rId3"/>
          <a:stretch>
            <a:fillRect/>
          </a:stretch>
        </p:blipFill>
        <p:spPr>
          <a:xfrm>
            <a:off x="988827" y="1323975"/>
            <a:ext cx="10804784" cy="4823409"/>
          </a:xfrm>
          <a:prstGeom prst="rect">
            <a:avLst/>
          </a:prstGeom>
        </p:spPr>
      </p:pic>
      <p:sp>
        <p:nvSpPr>
          <p:cNvPr id="6" name="Espaço Reservado para Número de Slide 5">
            <a:extLst>
              <a:ext uri="{FF2B5EF4-FFF2-40B4-BE49-F238E27FC236}">
                <a16:creationId xmlns:a16="http://schemas.microsoft.com/office/drawing/2014/main" id="{6E6AA803-980C-49AC-BB86-BAF5E3200D18}"/>
              </a:ext>
            </a:extLst>
          </p:cNvPr>
          <p:cNvSpPr>
            <a:spLocks noGrp="1"/>
          </p:cNvSpPr>
          <p:nvPr>
            <p:ph type="sldNum" sz="quarter" idx="4"/>
          </p:nvPr>
        </p:nvSpPr>
        <p:spPr/>
        <p:txBody>
          <a:bodyPr/>
          <a:lstStyle/>
          <a:p>
            <a:fld id="{A76F54FF-76C4-4040-9315-59D5D23324F5}" type="slidenum">
              <a:rPr lang="pt-BR" smtClean="0"/>
              <a:pPr/>
              <a:t>14</a:t>
            </a:fld>
            <a:r>
              <a:rPr lang="pt-BR"/>
              <a:t> de 53</a:t>
            </a:r>
            <a:endParaRPr lang="pt-BR" dirty="0"/>
          </a:p>
        </p:txBody>
      </p:sp>
    </p:spTree>
    <p:extLst>
      <p:ext uri="{BB962C8B-B14F-4D97-AF65-F5344CB8AC3E}">
        <p14:creationId xmlns:p14="http://schemas.microsoft.com/office/powerpoint/2010/main" val="977642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r>
              <a:rPr lang="pt-BR" sz="4000" b="1" dirty="0">
                <a:solidFill>
                  <a:srgbClr val="002060"/>
                </a:solidFill>
                <a:ea typeface="Calibri" panose="020F0502020204030204" pitchFamily="34" charset="0"/>
                <a:cs typeface="Arial" panose="020B0604020202020204" pitchFamily="34" charset="0"/>
              </a:rPr>
              <a:t>4) Consumo de CPU – ALERTA</a:t>
            </a:r>
            <a:endParaRPr lang="pt-BR" sz="4000" b="1" dirty="0">
              <a:solidFill>
                <a:srgbClr val="002060"/>
              </a:solidFill>
            </a:endParaRPr>
          </a:p>
        </p:txBody>
      </p:sp>
      <p:pic>
        <p:nvPicPr>
          <p:cNvPr id="6" name="Imagem 5">
            <a:extLst>
              <a:ext uri="{FF2B5EF4-FFF2-40B4-BE49-F238E27FC236}">
                <a16:creationId xmlns:a16="http://schemas.microsoft.com/office/drawing/2014/main" id="{97260295-8E00-413D-82E8-8BD9E4A5A03D}"/>
              </a:ext>
            </a:extLst>
          </p:cNvPr>
          <p:cNvPicPr>
            <a:picLocks noChangeAspect="1"/>
          </p:cNvPicPr>
          <p:nvPr/>
        </p:nvPicPr>
        <p:blipFill>
          <a:blip r:embed="rId3"/>
          <a:stretch>
            <a:fillRect/>
          </a:stretch>
        </p:blipFill>
        <p:spPr>
          <a:xfrm>
            <a:off x="701747" y="1470842"/>
            <a:ext cx="11276271" cy="4260327"/>
          </a:xfrm>
          <a:prstGeom prst="rect">
            <a:avLst/>
          </a:prstGeom>
        </p:spPr>
      </p:pic>
      <p:sp>
        <p:nvSpPr>
          <p:cNvPr id="7" name="Espaço Reservado para Número de Slide 6">
            <a:extLst>
              <a:ext uri="{FF2B5EF4-FFF2-40B4-BE49-F238E27FC236}">
                <a16:creationId xmlns:a16="http://schemas.microsoft.com/office/drawing/2014/main" id="{9652FB0C-DA20-4717-B121-C8464F43A194}"/>
              </a:ext>
            </a:extLst>
          </p:cNvPr>
          <p:cNvSpPr>
            <a:spLocks noGrp="1"/>
          </p:cNvSpPr>
          <p:nvPr>
            <p:ph type="sldNum" sz="quarter" idx="4"/>
          </p:nvPr>
        </p:nvSpPr>
        <p:spPr/>
        <p:txBody>
          <a:bodyPr/>
          <a:lstStyle/>
          <a:p>
            <a:fld id="{A76F54FF-76C4-4040-9315-59D5D23324F5}" type="slidenum">
              <a:rPr lang="pt-BR" smtClean="0"/>
              <a:pPr/>
              <a:t>15</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aixaDeTexto 7"/>
          <p:cNvSpPr txBox="1"/>
          <p:nvPr/>
        </p:nvSpPr>
        <p:spPr>
          <a:xfrm>
            <a:off x="834887" y="1439934"/>
            <a:ext cx="11267000" cy="3970318"/>
          </a:xfrm>
          <a:prstGeom prst="rect">
            <a:avLst/>
          </a:prstGeom>
          <a:noFill/>
        </p:spPr>
        <p:txBody>
          <a:bodyPr wrap="square" rtlCol="0">
            <a:spAutoFit/>
          </a:bodyPr>
          <a:lstStyle/>
          <a:p>
            <a:pPr marL="514350" indent="-514350">
              <a:buFontTx/>
              <a:buAutoNum type="arabicParenR"/>
            </a:pPr>
            <a:endParaRPr lang="pt-BR" sz="2800" dirty="0">
              <a:solidFill>
                <a:srgbClr val="002060"/>
              </a:solidFill>
              <a:cs typeface="Arial" panose="020B0604020202020204" pitchFamily="34" charset="0"/>
            </a:endParaRPr>
          </a:p>
          <a:p>
            <a:pPr marL="514350" indent="-514350">
              <a:buFontTx/>
              <a:buAutoNum type="arabicParenR"/>
            </a:pPr>
            <a:r>
              <a:rPr lang="pt-BR" sz="2800" dirty="0">
                <a:solidFill>
                  <a:srgbClr val="002060"/>
                </a:solidFill>
                <a:cs typeface="Arial" panose="020B0604020202020204" pitchFamily="34" charset="0"/>
              </a:rPr>
              <a:t>Olhar os processos no servidor para ver qual está consumindo a CPU</a:t>
            </a:r>
          </a:p>
          <a:p>
            <a:pPr marL="514350" indent="-514350">
              <a:buAutoNum type="arabicParenR"/>
            </a:pPr>
            <a:endParaRPr lang="pt-BR" sz="2800" dirty="0">
              <a:solidFill>
                <a:srgbClr val="002060"/>
              </a:solidFill>
              <a:cs typeface="Arial" panose="020B0604020202020204" pitchFamily="34" charset="0"/>
            </a:endParaRPr>
          </a:p>
          <a:p>
            <a:pPr marL="514350" indent="-514350">
              <a:buAutoNum type="arabicParenR"/>
            </a:pPr>
            <a:endParaRPr lang="pt-BR" sz="2800" dirty="0">
              <a:solidFill>
                <a:srgbClr val="002060"/>
              </a:solidFill>
              <a:cs typeface="Arial" panose="020B0604020202020204" pitchFamily="34" charset="0"/>
            </a:endParaRPr>
          </a:p>
          <a:p>
            <a:pPr marL="514350" indent="-514350">
              <a:buAutoNum type="arabicParenR"/>
            </a:pPr>
            <a:r>
              <a:rPr lang="pt-BR" sz="2800" dirty="0">
                <a:solidFill>
                  <a:srgbClr val="002060"/>
                </a:solidFill>
                <a:cs typeface="Arial" panose="020B0604020202020204" pitchFamily="34" charset="0"/>
              </a:rPr>
              <a:t>Caso seja o SQL Server, executar a procedure whoisactive para ver os processos envolvidos</a:t>
            </a:r>
          </a:p>
          <a:p>
            <a:endParaRPr lang="pt-BR" sz="2800" dirty="0">
              <a:solidFill>
                <a:srgbClr val="002060"/>
              </a:solidFill>
              <a:cs typeface="Arial" panose="020B0604020202020204" pitchFamily="34" charset="0"/>
            </a:endParaRPr>
          </a:p>
          <a:p>
            <a:r>
              <a:rPr lang="pt-BR" sz="2800" dirty="0">
                <a:solidFill>
                  <a:srgbClr val="002060"/>
                </a:solidFill>
                <a:cs typeface="Arial" panose="020B0604020202020204" pitchFamily="34" charset="0"/>
              </a:rPr>
              <a:t>Normalmente é alguma query do SQL consumindo CPU </a:t>
            </a:r>
          </a:p>
          <a:p>
            <a:pPr marL="914400" lvl="1" indent="-457200">
              <a:buFont typeface="Arial" panose="020B0604020202020204" pitchFamily="34" charset="0"/>
              <a:buChar char="•"/>
            </a:pPr>
            <a:r>
              <a:rPr lang="pt-BR" sz="2800" dirty="0">
                <a:solidFill>
                  <a:srgbClr val="002060"/>
                </a:solidFill>
                <a:cs typeface="Arial" panose="020B0604020202020204" pitchFamily="34" charset="0"/>
              </a:rPr>
              <a:t>Matar essa query?</a:t>
            </a: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4) Consumo de CPU – O que fazer?</a:t>
            </a:r>
          </a:p>
        </p:txBody>
      </p:sp>
      <p:sp>
        <p:nvSpPr>
          <p:cNvPr id="3" name="Espaço Reservado para Número de Slide 2">
            <a:extLst>
              <a:ext uri="{FF2B5EF4-FFF2-40B4-BE49-F238E27FC236}">
                <a16:creationId xmlns:a16="http://schemas.microsoft.com/office/drawing/2014/main" id="{19C6BBA2-EDD9-43B2-A0CF-32283D526B57}"/>
              </a:ext>
            </a:extLst>
          </p:cNvPr>
          <p:cNvSpPr>
            <a:spLocks noGrp="1"/>
          </p:cNvSpPr>
          <p:nvPr>
            <p:ph type="sldNum" sz="quarter" idx="4"/>
          </p:nvPr>
        </p:nvSpPr>
        <p:spPr/>
        <p:txBody>
          <a:bodyPr/>
          <a:lstStyle/>
          <a:p>
            <a:fld id="{A76F54FF-76C4-4040-9315-59D5D23324F5}" type="slidenum">
              <a:rPr lang="pt-BR" smtClean="0"/>
              <a:pPr/>
              <a:t>16</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4) Consumo de CPU – CLEAR</a:t>
            </a:r>
          </a:p>
        </p:txBody>
      </p:sp>
      <p:pic>
        <p:nvPicPr>
          <p:cNvPr id="3" name="Imagem 2">
            <a:extLst>
              <a:ext uri="{FF2B5EF4-FFF2-40B4-BE49-F238E27FC236}">
                <a16:creationId xmlns:a16="http://schemas.microsoft.com/office/drawing/2014/main" id="{B2E0F115-75C8-4C7D-8C55-4DA07FB2BE20}"/>
              </a:ext>
            </a:extLst>
          </p:cNvPr>
          <p:cNvPicPr>
            <a:picLocks noChangeAspect="1"/>
          </p:cNvPicPr>
          <p:nvPr/>
        </p:nvPicPr>
        <p:blipFill>
          <a:blip r:embed="rId3"/>
          <a:stretch>
            <a:fillRect/>
          </a:stretch>
        </p:blipFill>
        <p:spPr>
          <a:xfrm>
            <a:off x="1052622" y="1470935"/>
            <a:ext cx="10791935" cy="4628830"/>
          </a:xfrm>
          <a:prstGeom prst="rect">
            <a:avLst/>
          </a:prstGeom>
        </p:spPr>
      </p:pic>
      <p:sp>
        <p:nvSpPr>
          <p:cNvPr id="6" name="Espaço Reservado para Número de Slide 5">
            <a:extLst>
              <a:ext uri="{FF2B5EF4-FFF2-40B4-BE49-F238E27FC236}">
                <a16:creationId xmlns:a16="http://schemas.microsoft.com/office/drawing/2014/main" id="{E91F8C1B-C907-497B-9E05-CC5FA89EDCE0}"/>
              </a:ext>
            </a:extLst>
          </p:cNvPr>
          <p:cNvSpPr>
            <a:spLocks noGrp="1"/>
          </p:cNvSpPr>
          <p:nvPr>
            <p:ph type="sldNum" sz="quarter" idx="4"/>
          </p:nvPr>
        </p:nvSpPr>
        <p:spPr/>
        <p:txBody>
          <a:bodyPr/>
          <a:lstStyle/>
          <a:p>
            <a:fld id="{A76F54FF-76C4-4040-9315-59D5D23324F5}" type="slidenum">
              <a:rPr lang="pt-BR" smtClean="0"/>
              <a:pPr/>
              <a:t>17</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432592" cy="1133474"/>
          </a:xfrm>
          <a:prstGeom prst="rect">
            <a:avLst/>
          </a:prstGeom>
        </p:spPr>
        <p:txBody>
          <a:bodyPr vert="horz" lIns="91440" tIns="45720" rIns="91440" bIns="45720" rtlCol="0" anchor="ctr">
            <a:normAutofit fontScale="92500"/>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5</a:t>
            </a:r>
            <a:r>
              <a:rPr lang="pt-BR" sz="4300" b="1" dirty="0">
                <a:solidFill>
                  <a:srgbClr val="002060"/>
                </a:solidFill>
                <a:ea typeface="Calibri" panose="020F0502020204030204" pitchFamily="34" charset="0"/>
                <a:cs typeface="Arial" panose="020B0604020202020204" pitchFamily="34" charset="0"/>
              </a:rPr>
              <a:t>) </a:t>
            </a:r>
            <a:r>
              <a:rPr lang="pt-BR" sz="4300" b="1" dirty="0" err="1">
                <a:solidFill>
                  <a:srgbClr val="002060"/>
                </a:solidFill>
                <a:ea typeface="Calibri" panose="020F0502020204030204" pitchFamily="34" charset="0"/>
                <a:cs typeface="Arial" panose="020B0604020202020204" pitchFamily="34" charset="0"/>
              </a:rPr>
              <a:t>Tempdb</a:t>
            </a:r>
            <a:r>
              <a:rPr lang="pt-BR" sz="4300" b="1" dirty="0">
                <a:solidFill>
                  <a:srgbClr val="002060"/>
                </a:solidFill>
                <a:ea typeface="Calibri" panose="020F0502020204030204" pitchFamily="34" charset="0"/>
                <a:cs typeface="Arial" panose="020B0604020202020204" pitchFamily="34" charset="0"/>
              </a:rPr>
              <a:t> Utilização Arquivo – ALERTA</a:t>
            </a:r>
          </a:p>
        </p:txBody>
      </p:sp>
      <p:pic>
        <p:nvPicPr>
          <p:cNvPr id="6" name="Imagem 5">
            <a:extLst>
              <a:ext uri="{FF2B5EF4-FFF2-40B4-BE49-F238E27FC236}">
                <a16:creationId xmlns:a16="http://schemas.microsoft.com/office/drawing/2014/main" id="{8C939BBD-5A57-440F-AF97-1BD5234C7958}"/>
              </a:ext>
            </a:extLst>
          </p:cNvPr>
          <p:cNvPicPr>
            <a:picLocks noChangeAspect="1"/>
          </p:cNvPicPr>
          <p:nvPr/>
        </p:nvPicPr>
        <p:blipFill>
          <a:blip r:embed="rId3"/>
          <a:stretch>
            <a:fillRect/>
          </a:stretch>
        </p:blipFill>
        <p:spPr>
          <a:xfrm>
            <a:off x="893135" y="1323975"/>
            <a:ext cx="10948766" cy="5064560"/>
          </a:xfrm>
          <a:prstGeom prst="rect">
            <a:avLst/>
          </a:prstGeom>
        </p:spPr>
      </p:pic>
      <p:sp>
        <p:nvSpPr>
          <p:cNvPr id="7" name="Espaço Reservado para Número de Slide 6">
            <a:extLst>
              <a:ext uri="{FF2B5EF4-FFF2-40B4-BE49-F238E27FC236}">
                <a16:creationId xmlns:a16="http://schemas.microsoft.com/office/drawing/2014/main" id="{FFCDE57C-7A24-43F6-AD2A-A4DDF8FCE475}"/>
              </a:ext>
            </a:extLst>
          </p:cNvPr>
          <p:cNvSpPr>
            <a:spLocks noGrp="1"/>
          </p:cNvSpPr>
          <p:nvPr>
            <p:ph type="sldNum" sz="quarter" idx="4"/>
          </p:nvPr>
        </p:nvSpPr>
        <p:spPr/>
        <p:txBody>
          <a:bodyPr/>
          <a:lstStyle/>
          <a:p>
            <a:fld id="{A76F54FF-76C4-4040-9315-59D5D23324F5}" type="slidenum">
              <a:rPr lang="pt-BR" smtClean="0"/>
              <a:pPr/>
              <a:t>18</a:t>
            </a:fld>
            <a:r>
              <a:rPr lang="pt-BR"/>
              <a:t> de 53</a:t>
            </a:r>
            <a:endParaRPr lang="pt-BR" dirty="0"/>
          </a:p>
        </p:txBody>
      </p:sp>
    </p:spTree>
    <p:extLst>
      <p:ext uri="{BB962C8B-B14F-4D97-AF65-F5344CB8AC3E}">
        <p14:creationId xmlns:p14="http://schemas.microsoft.com/office/powerpoint/2010/main" val="3482561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a:xfrm>
            <a:off x="381799" y="190501"/>
            <a:ext cx="8432592" cy="1133474"/>
          </a:xfrm>
          <a:prstGeom prst="rect">
            <a:avLst/>
          </a:prstGeom>
        </p:spPr>
        <p:txBody>
          <a:bodyPr vert="horz" lIns="91440" tIns="45720" rIns="91440" bIns="45720" rtlCol="0" anchor="ctr">
            <a:normAutofit fontScale="92500" lnSpcReduction="20000"/>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5</a:t>
            </a:r>
            <a:r>
              <a:rPr lang="pt-BR" sz="4300" b="1" dirty="0">
                <a:solidFill>
                  <a:srgbClr val="002060"/>
                </a:solidFill>
                <a:ea typeface="Calibri" panose="020F0502020204030204" pitchFamily="34" charset="0"/>
                <a:cs typeface="Arial" panose="020B0604020202020204" pitchFamily="34" charset="0"/>
              </a:rPr>
              <a:t>) </a:t>
            </a:r>
            <a:r>
              <a:rPr lang="pt-BR" sz="4300" b="1" dirty="0" err="1">
                <a:solidFill>
                  <a:srgbClr val="002060"/>
                </a:solidFill>
                <a:ea typeface="Calibri" panose="020F0502020204030204" pitchFamily="34" charset="0"/>
                <a:cs typeface="Arial" panose="020B0604020202020204" pitchFamily="34" charset="0"/>
              </a:rPr>
              <a:t>Tempdb</a:t>
            </a:r>
            <a:r>
              <a:rPr lang="pt-BR" sz="4300" b="1" dirty="0">
                <a:solidFill>
                  <a:srgbClr val="002060"/>
                </a:solidFill>
                <a:ea typeface="Calibri" panose="020F0502020204030204" pitchFamily="34" charset="0"/>
                <a:cs typeface="Arial" panose="020B0604020202020204" pitchFamily="34" charset="0"/>
              </a:rPr>
              <a:t> Utilização Arquivo – O que fazer?</a:t>
            </a:r>
          </a:p>
        </p:txBody>
      </p:sp>
      <p:sp>
        <p:nvSpPr>
          <p:cNvPr id="7" name="CaixaDeTexto 6">
            <a:extLst>
              <a:ext uri="{FF2B5EF4-FFF2-40B4-BE49-F238E27FC236}">
                <a16:creationId xmlns:a16="http://schemas.microsoft.com/office/drawing/2014/main" id="{D8731417-D169-416B-8925-B666BD2629FE}"/>
              </a:ext>
            </a:extLst>
          </p:cNvPr>
          <p:cNvSpPr txBox="1"/>
          <p:nvPr/>
        </p:nvSpPr>
        <p:spPr>
          <a:xfrm>
            <a:off x="834887" y="1439934"/>
            <a:ext cx="11267000" cy="4401205"/>
          </a:xfrm>
          <a:prstGeom prst="rect">
            <a:avLst/>
          </a:prstGeom>
          <a:noFill/>
        </p:spPr>
        <p:txBody>
          <a:bodyPr wrap="square" rtlCol="0">
            <a:spAutoFit/>
          </a:bodyPr>
          <a:lstStyle/>
          <a:p>
            <a:pPr marL="514350" indent="-514350">
              <a:buFontTx/>
              <a:buAutoNum type="arabicParenR"/>
            </a:pPr>
            <a:endParaRPr lang="pt-BR" sz="2800" dirty="0">
              <a:solidFill>
                <a:srgbClr val="002060"/>
              </a:solidFill>
              <a:cs typeface="Arial" panose="020B0604020202020204" pitchFamily="34" charset="0"/>
            </a:endParaRPr>
          </a:p>
          <a:p>
            <a:pPr marL="514350" indent="-514350">
              <a:buFontTx/>
              <a:buAutoNum type="arabicParenR"/>
            </a:pPr>
            <a:r>
              <a:rPr lang="pt-BR" sz="2800" dirty="0">
                <a:solidFill>
                  <a:srgbClr val="002060"/>
                </a:solidFill>
                <a:cs typeface="Arial" panose="020B0604020202020204" pitchFamily="34" charset="0"/>
              </a:rPr>
              <a:t>Olhar os processos no servidor para ver qual está consumindo mais espaço no </a:t>
            </a:r>
            <a:r>
              <a:rPr lang="pt-BR" sz="2800" dirty="0" err="1">
                <a:solidFill>
                  <a:srgbClr val="002060"/>
                </a:solidFill>
                <a:cs typeface="Arial" panose="020B0604020202020204" pitchFamily="34" charset="0"/>
              </a:rPr>
              <a:t>Tempdb</a:t>
            </a:r>
            <a:r>
              <a:rPr lang="pt-BR" sz="2800" dirty="0">
                <a:solidFill>
                  <a:srgbClr val="002060"/>
                </a:solidFill>
                <a:cs typeface="Arial" panose="020B0604020202020204" pitchFamily="34" charset="0"/>
              </a:rPr>
              <a:t>.</a:t>
            </a:r>
          </a:p>
          <a:p>
            <a:pPr marL="514350" indent="-514350">
              <a:buAutoNum type="arabicParenR"/>
            </a:pPr>
            <a:endParaRPr lang="pt-BR" sz="2800" dirty="0">
              <a:solidFill>
                <a:srgbClr val="002060"/>
              </a:solidFill>
              <a:cs typeface="Arial" panose="020B0604020202020204" pitchFamily="34" charset="0"/>
            </a:endParaRPr>
          </a:p>
          <a:p>
            <a:pPr marL="514350" indent="-514350">
              <a:buAutoNum type="arabicParenR"/>
            </a:pPr>
            <a:endParaRPr lang="pt-BR" sz="2800" dirty="0">
              <a:solidFill>
                <a:srgbClr val="002060"/>
              </a:solidFill>
              <a:cs typeface="Arial" panose="020B0604020202020204" pitchFamily="34" charset="0"/>
            </a:endParaRPr>
          </a:p>
          <a:p>
            <a:pPr marL="514350" indent="-514350">
              <a:buAutoNum type="arabicParenR"/>
            </a:pPr>
            <a:r>
              <a:rPr lang="pt-BR" sz="2800" dirty="0">
                <a:solidFill>
                  <a:srgbClr val="002060"/>
                </a:solidFill>
                <a:cs typeface="Arial" panose="020B0604020202020204" pitchFamily="34" charset="0"/>
              </a:rPr>
              <a:t>Tentar identificar os usuários para verificar se é possível ou não matar o processo.</a:t>
            </a:r>
          </a:p>
          <a:p>
            <a:pPr marL="514350" indent="-514350">
              <a:buAutoNum type="arabicParenR"/>
            </a:pPr>
            <a:endParaRPr lang="pt-BR" sz="2800" dirty="0">
              <a:solidFill>
                <a:srgbClr val="002060"/>
              </a:solidFill>
              <a:cs typeface="Arial" panose="020B0604020202020204" pitchFamily="34" charset="0"/>
            </a:endParaRPr>
          </a:p>
          <a:p>
            <a:pPr marL="514350" indent="-514350">
              <a:buAutoNum type="arabicParenR"/>
            </a:pPr>
            <a:r>
              <a:rPr lang="pt-BR" sz="2800" dirty="0">
                <a:solidFill>
                  <a:srgbClr val="002060"/>
                </a:solidFill>
                <a:cs typeface="Arial" panose="020B0604020202020204" pitchFamily="34" charset="0"/>
              </a:rPr>
              <a:t>Posteriormente, analisar o processo que causou o crescimento na utilização do </a:t>
            </a:r>
            <a:r>
              <a:rPr lang="pt-BR" sz="2800" dirty="0" err="1">
                <a:solidFill>
                  <a:srgbClr val="002060"/>
                </a:solidFill>
                <a:cs typeface="Arial" panose="020B0604020202020204" pitchFamily="34" charset="0"/>
              </a:rPr>
              <a:t>Tempdb</a:t>
            </a:r>
            <a:r>
              <a:rPr lang="pt-BR" sz="2800" dirty="0">
                <a:solidFill>
                  <a:srgbClr val="002060"/>
                </a:solidFill>
                <a:cs typeface="Arial" panose="020B0604020202020204" pitchFamily="34" charset="0"/>
              </a:rPr>
              <a:t> para tentar realizar algumas melhorias.</a:t>
            </a:r>
          </a:p>
        </p:txBody>
      </p:sp>
      <p:sp>
        <p:nvSpPr>
          <p:cNvPr id="3" name="Espaço Reservado para Número de Slide 2">
            <a:extLst>
              <a:ext uri="{FF2B5EF4-FFF2-40B4-BE49-F238E27FC236}">
                <a16:creationId xmlns:a16="http://schemas.microsoft.com/office/drawing/2014/main" id="{10E6081D-1E7E-48E9-AAC4-6821E6696057}"/>
              </a:ext>
            </a:extLst>
          </p:cNvPr>
          <p:cNvSpPr>
            <a:spLocks noGrp="1"/>
          </p:cNvSpPr>
          <p:nvPr>
            <p:ph type="sldNum" sz="quarter" idx="4"/>
          </p:nvPr>
        </p:nvSpPr>
        <p:spPr/>
        <p:txBody>
          <a:bodyPr/>
          <a:lstStyle/>
          <a:p>
            <a:fld id="{A76F54FF-76C4-4040-9315-59D5D23324F5}" type="slidenum">
              <a:rPr lang="pt-BR" smtClean="0"/>
              <a:pPr/>
              <a:t>19</a:t>
            </a:fld>
            <a:r>
              <a:rPr lang="pt-BR"/>
              <a:t> de 53</a:t>
            </a:r>
            <a:endParaRPr lang="pt-BR" dirty="0"/>
          </a:p>
        </p:txBody>
      </p:sp>
    </p:spTree>
    <p:extLst>
      <p:ext uri="{BB962C8B-B14F-4D97-AF65-F5344CB8AC3E}">
        <p14:creationId xmlns:p14="http://schemas.microsoft.com/office/powerpoint/2010/main" val="409783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2816890"/>
            <a:ext cx="12192000" cy="79300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chemeClr val="bg1"/>
                </a:solidFill>
              </a:rPr>
              <a:t>Criação de Alertas</a:t>
            </a:r>
            <a:endParaRPr lang="pt-BR" sz="4600" dirty="0">
              <a:solidFill>
                <a:schemeClr val="bg1"/>
              </a:solidFill>
            </a:endParaRPr>
          </a:p>
        </p:txBody>
      </p:sp>
      <p:sp>
        <p:nvSpPr>
          <p:cNvPr id="5" name="Título 1"/>
          <p:cNvSpPr txBox="1">
            <a:spLocks/>
          </p:cNvSpPr>
          <p:nvPr/>
        </p:nvSpPr>
        <p:spPr>
          <a:xfrm>
            <a:off x="0" y="1603467"/>
            <a:ext cx="12192000" cy="93653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100" b="1" i="1" dirty="0">
                <a:solidFill>
                  <a:srgbClr val="292A76"/>
                </a:solidFill>
              </a:rPr>
              <a:t>Modulo 07</a:t>
            </a:r>
            <a:endParaRPr lang="pt-BR" sz="5400" i="1" dirty="0">
              <a:solidFill>
                <a:srgbClr val="000099"/>
              </a:solidFill>
            </a:endParaRPr>
          </a:p>
        </p:txBody>
      </p:sp>
      <p:sp>
        <p:nvSpPr>
          <p:cNvPr id="3" name="Espaço Reservado para Número de Slide 2">
            <a:extLst>
              <a:ext uri="{FF2B5EF4-FFF2-40B4-BE49-F238E27FC236}">
                <a16:creationId xmlns:a16="http://schemas.microsoft.com/office/drawing/2014/main" id="{AC81F0D4-04D3-4320-BB27-624D7B26EA76}"/>
              </a:ext>
            </a:extLst>
          </p:cNvPr>
          <p:cNvSpPr>
            <a:spLocks noGrp="1"/>
          </p:cNvSpPr>
          <p:nvPr>
            <p:ph type="sldNum" sz="quarter" idx="4"/>
          </p:nvPr>
        </p:nvSpPr>
        <p:spPr/>
        <p:txBody>
          <a:bodyPr/>
          <a:lstStyle/>
          <a:p>
            <a:fld id="{A76F54FF-76C4-4040-9315-59D5D23324F5}" type="slidenum">
              <a:rPr lang="pt-BR" smtClean="0"/>
              <a:pPr/>
              <a:t>2</a:t>
            </a:fld>
            <a:r>
              <a:rPr lang="pt-BR"/>
              <a:t> de 53</a:t>
            </a:r>
            <a:endParaRPr lang="pt-BR" dirty="0"/>
          </a:p>
        </p:txBody>
      </p:sp>
    </p:spTree>
    <p:extLst>
      <p:ext uri="{BB962C8B-B14F-4D97-AF65-F5344CB8AC3E}">
        <p14:creationId xmlns:p14="http://schemas.microsoft.com/office/powerpoint/2010/main" val="3990310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a:xfrm>
            <a:off x="381799" y="190501"/>
            <a:ext cx="8432592" cy="1133474"/>
          </a:xfrm>
          <a:prstGeom prst="rect">
            <a:avLst/>
          </a:prstGeom>
        </p:spPr>
        <p:txBody>
          <a:bodyPr vert="horz" lIns="91440" tIns="45720" rIns="91440" bIns="45720" rtlCol="0" anchor="ctr">
            <a:normAutofit fontScale="92500"/>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5</a:t>
            </a:r>
            <a:r>
              <a:rPr lang="pt-BR" sz="4300" b="1" dirty="0">
                <a:solidFill>
                  <a:srgbClr val="002060"/>
                </a:solidFill>
                <a:ea typeface="Calibri" panose="020F0502020204030204" pitchFamily="34" charset="0"/>
                <a:cs typeface="Arial" panose="020B0604020202020204" pitchFamily="34" charset="0"/>
              </a:rPr>
              <a:t>) </a:t>
            </a:r>
            <a:r>
              <a:rPr lang="pt-BR" sz="4300" b="1" dirty="0" err="1">
                <a:solidFill>
                  <a:srgbClr val="002060"/>
                </a:solidFill>
                <a:ea typeface="Calibri" panose="020F0502020204030204" pitchFamily="34" charset="0"/>
                <a:cs typeface="Arial" panose="020B0604020202020204" pitchFamily="34" charset="0"/>
              </a:rPr>
              <a:t>Tempdb</a:t>
            </a:r>
            <a:r>
              <a:rPr lang="pt-BR" sz="4300" b="1" dirty="0">
                <a:solidFill>
                  <a:srgbClr val="002060"/>
                </a:solidFill>
                <a:ea typeface="Calibri" panose="020F0502020204030204" pitchFamily="34" charset="0"/>
                <a:cs typeface="Arial" panose="020B0604020202020204" pitchFamily="34" charset="0"/>
              </a:rPr>
              <a:t> Utilização Arquivo – CLEAR</a:t>
            </a:r>
          </a:p>
        </p:txBody>
      </p:sp>
      <p:pic>
        <p:nvPicPr>
          <p:cNvPr id="3" name="Imagem 2">
            <a:extLst>
              <a:ext uri="{FF2B5EF4-FFF2-40B4-BE49-F238E27FC236}">
                <a16:creationId xmlns:a16="http://schemas.microsoft.com/office/drawing/2014/main" id="{7CA8FE94-32B0-4F76-9F64-C98AC9E2CD51}"/>
              </a:ext>
            </a:extLst>
          </p:cNvPr>
          <p:cNvPicPr>
            <a:picLocks noChangeAspect="1"/>
          </p:cNvPicPr>
          <p:nvPr/>
        </p:nvPicPr>
        <p:blipFill>
          <a:blip r:embed="rId3"/>
          <a:stretch>
            <a:fillRect/>
          </a:stretch>
        </p:blipFill>
        <p:spPr>
          <a:xfrm>
            <a:off x="1116417" y="1323975"/>
            <a:ext cx="10791825" cy="5023196"/>
          </a:xfrm>
          <a:prstGeom prst="rect">
            <a:avLst/>
          </a:prstGeom>
        </p:spPr>
      </p:pic>
      <p:sp>
        <p:nvSpPr>
          <p:cNvPr id="7" name="Espaço Reservado para Número de Slide 6">
            <a:extLst>
              <a:ext uri="{FF2B5EF4-FFF2-40B4-BE49-F238E27FC236}">
                <a16:creationId xmlns:a16="http://schemas.microsoft.com/office/drawing/2014/main" id="{02FAC678-3807-4280-BCAD-2F077A2FE526}"/>
              </a:ext>
            </a:extLst>
          </p:cNvPr>
          <p:cNvSpPr>
            <a:spLocks noGrp="1"/>
          </p:cNvSpPr>
          <p:nvPr>
            <p:ph type="sldNum" sz="quarter" idx="4"/>
          </p:nvPr>
        </p:nvSpPr>
        <p:spPr/>
        <p:txBody>
          <a:bodyPr/>
          <a:lstStyle/>
          <a:p>
            <a:fld id="{A76F54FF-76C4-4040-9315-59D5D23324F5}" type="slidenum">
              <a:rPr lang="pt-BR" smtClean="0"/>
              <a:pPr/>
              <a:t>20</a:t>
            </a:fld>
            <a:r>
              <a:rPr lang="pt-BR"/>
              <a:t> de 53</a:t>
            </a:r>
            <a:endParaRPr lang="pt-BR" dirty="0"/>
          </a:p>
        </p:txBody>
      </p:sp>
    </p:spTree>
    <p:extLst>
      <p:ext uri="{BB962C8B-B14F-4D97-AF65-F5344CB8AC3E}">
        <p14:creationId xmlns:p14="http://schemas.microsoft.com/office/powerpoint/2010/main" val="4270337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6) Conexão SQL Server – ALERTA</a:t>
            </a:r>
          </a:p>
        </p:txBody>
      </p:sp>
      <p:pic>
        <p:nvPicPr>
          <p:cNvPr id="3" name="Imagem 2">
            <a:extLst>
              <a:ext uri="{FF2B5EF4-FFF2-40B4-BE49-F238E27FC236}">
                <a16:creationId xmlns:a16="http://schemas.microsoft.com/office/drawing/2014/main" id="{0CFDBBC6-AC7F-4065-BFA5-BD736C9575CA}"/>
              </a:ext>
            </a:extLst>
          </p:cNvPr>
          <p:cNvPicPr>
            <a:picLocks noChangeAspect="1"/>
          </p:cNvPicPr>
          <p:nvPr/>
        </p:nvPicPr>
        <p:blipFill>
          <a:blip r:embed="rId3"/>
          <a:stretch>
            <a:fillRect/>
          </a:stretch>
        </p:blipFill>
        <p:spPr>
          <a:xfrm>
            <a:off x="1919841" y="1597540"/>
            <a:ext cx="8452478" cy="4643771"/>
          </a:xfrm>
          <a:prstGeom prst="rect">
            <a:avLst/>
          </a:prstGeom>
        </p:spPr>
      </p:pic>
      <p:sp>
        <p:nvSpPr>
          <p:cNvPr id="4" name="Espaço Reservado para Número de Slide 3">
            <a:extLst>
              <a:ext uri="{FF2B5EF4-FFF2-40B4-BE49-F238E27FC236}">
                <a16:creationId xmlns:a16="http://schemas.microsoft.com/office/drawing/2014/main" id="{8F331284-5FE0-46FA-97ED-9F4DC38E7902}"/>
              </a:ext>
            </a:extLst>
          </p:cNvPr>
          <p:cNvSpPr>
            <a:spLocks noGrp="1"/>
          </p:cNvSpPr>
          <p:nvPr>
            <p:ph type="sldNum" sz="quarter" idx="4"/>
          </p:nvPr>
        </p:nvSpPr>
        <p:spPr/>
        <p:txBody>
          <a:bodyPr/>
          <a:lstStyle/>
          <a:p>
            <a:fld id="{A76F54FF-76C4-4040-9315-59D5D23324F5}" type="slidenum">
              <a:rPr lang="pt-BR" smtClean="0"/>
              <a:pPr/>
              <a:t>21</a:t>
            </a:fld>
            <a:r>
              <a:rPr lang="pt-BR"/>
              <a:t> de 53</a:t>
            </a:r>
            <a:endParaRPr lang="pt-BR" dirty="0"/>
          </a:p>
        </p:txBody>
      </p:sp>
    </p:spTree>
    <p:extLst>
      <p:ext uri="{BB962C8B-B14F-4D97-AF65-F5344CB8AC3E}">
        <p14:creationId xmlns:p14="http://schemas.microsoft.com/office/powerpoint/2010/main" val="2360628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6) Conexão SQL Server – O que fazer?</a:t>
            </a:r>
          </a:p>
        </p:txBody>
      </p:sp>
      <p:sp>
        <p:nvSpPr>
          <p:cNvPr id="4" name="CaixaDeTexto 3">
            <a:extLst>
              <a:ext uri="{FF2B5EF4-FFF2-40B4-BE49-F238E27FC236}">
                <a16:creationId xmlns:a16="http://schemas.microsoft.com/office/drawing/2014/main" id="{153B6581-46A1-4EAC-907E-8A18BC665C6D}"/>
              </a:ext>
            </a:extLst>
          </p:cNvPr>
          <p:cNvSpPr txBox="1"/>
          <p:nvPr/>
        </p:nvSpPr>
        <p:spPr>
          <a:xfrm>
            <a:off x="834887" y="1439934"/>
            <a:ext cx="11267000" cy="3539430"/>
          </a:xfrm>
          <a:prstGeom prst="rect">
            <a:avLst/>
          </a:prstGeom>
          <a:noFill/>
        </p:spPr>
        <p:txBody>
          <a:bodyPr wrap="square" rtlCol="0">
            <a:spAutoFit/>
          </a:bodyPr>
          <a:lstStyle/>
          <a:p>
            <a:pPr marL="514350" indent="-514350">
              <a:buFontTx/>
              <a:buAutoNum type="arabicParenR"/>
            </a:pPr>
            <a:endParaRPr lang="pt-BR" sz="2800" dirty="0">
              <a:solidFill>
                <a:srgbClr val="002060"/>
              </a:solidFill>
              <a:cs typeface="Arial" panose="020B0604020202020204" pitchFamily="34" charset="0"/>
            </a:endParaRPr>
          </a:p>
          <a:p>
            <a:pPr marL="514350" indent="-514350">
              <a:buFontTx/>
              <a:buAutoNum type="arabicParenR"/>
            </a:pPr>
            <a:r>
              <a:rPr lang="pt-BR" sz="2800" dirty="0">
                <a:solidFill>
                  <a:srgbClr val="002060"/>
                </a:solidFill>
                <a:cs typeface="Arial" panose="020B0604020202020204" pitchFamily="34" charset="0"/>
              </a:rPr>
              <a:t>Tentar identificar a origem das conexões.</a:t>
            </a:r>
          </a:p>
          <a:p>
            <a:pPr marL="514350" indent="-514350">
              <a:buFontTx/>
              <a:buAutoNum type="arabicParenR"/>
            </a:pPr>
            <a:endParaRPr lang="pt-BR" sz="2800" dirty="0">
              <a:solidFill>
                <a:srgbClr val="002060"/>
              </a:solidFill>
              <a:cs typeface="Arial" panose="020B0604020202020204" pitchFamily="34" charset="0"/>
            </a:endParaRPr>
          </a:p>
          <a:p>
            <a:pPr marL="514350" indent="-514350">
              <a:buFontTx/>
              <a:buAutoNum type="arabicParenR"/>
            </a:pPr>
            <a:r>
              <a:rPr lang="pt-BR" sz="2800" dirty="0">
                <a:solidFill>
                  <a:srgbClr val="002060"/>
                </a:solidFill>
                <a:cs typeface="Arial" panose="020B0604020202020204" pitchFamily="34" charset="0"/>
              </a:rPr>
              <a:t>Verificar se essa quantidade de conexões é normal ou se é alguma atividade atípica.</a:t>
            </a:r>
          </a:p>
          <a:p>
            <a:pPr marL="514350" indent="-514350">
              <a:buFontTx/>
              <a:buAutoNum type="arabicParenR"/>
            </a:pPr>
            <a:endParaRPr lang="pt-BR" sz="2800" dirty="0">
              <a:solidFill>
                <a:srgbClr val="002060"/>
              </a:solidFill>
              <a:cs typeface="Arial" panose="020B0604020202020204" pitchFamily="34" charset="0"/>
            </a:endParaRPr>
          </a:p>
          <a:p>
            <a:pPr marL="514350" indent="-514350">
              <a:buFontTx/>
              <a:buAutoNum type="arabicParenR"/>
            </a:pPr>
            <a:r>
              <a:rPr lang="pt-BR" sz="2800" dirty="0">
                <a:solidFill>
                  <a:srgbClr val="002060"/>
                </a:solidFill>
                <a:cs typeface="Arial" panose="020B0604020202020204" pitchFamily="34" charset="0"/>
              </a:rPr>
              <a:t>Observar se a quantidade continuar crescendo rapidamente para não atingir o limite máximo do SQL Server (32767 conexões).</a:t>
            </a:r>
          </a:p>
        </p:txBody>
      </p:sp>
      <p:sp>
        <p:nvSpPr>
          <p:cNvPr id="3" name="Espaço Reservado para Número de Slide 2">
            <a:extLst>
              <a:ext uri="{FF2B5EF4-FFF2-40B4-BE49-F238E27FC236}">
                <a16:creationId xmlns:a16="http://schemas.microsoft.com/office/drawing/2014/main" id="{494CF8D0-27CF-4C0C-91C6-ED4A2D44ABF0}"/>
              </a:ext>
            </a:extLst>
          </p:cNvPr>
          <p:cNvSpPr>
            <a:spLocks noGrp="1"/>
          </p:cNvSpPr>
          <p:nvPr>
            <p:ph type="sldNum" sz="quarter" idx="4"/>
          </p:nvPr>
        </p:nvSpPr>
        <p:spPr/>
        <p:txBody>
          <a:bodyPr/>
          <a:lstStyle/>
          <a:p>
            <a:fld id="{A76F54FF-76C4-4040-9315-59D5D23324F5}" type="slidenum">
              <a:rPr lang="pt-BR" smtClean="0"/>
              <a:pPr/>
              <a:t>22</a:t>
            </a:fld>
            <a:r>
              <a:rPr lang="pt-BR"/>
              <a:t> de 53</a:t>
            </a:r>
            <a:endParaRPr lang="pt-BR" dirty="0"/>
          </a:p>
        </p:txBody>
      </p:sp>
    </p:spTree>
    <p:extLst>
      <p:ext uri="{BB962C8B-B14F-4D97-AF65-F5344CB8AC3E}">
        <p14:creationId xmlns:p14="http://schemas.microsoft.com/office/powerpoint/2010/main" val="201294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6) Conexão SQL Server – CLEAR</a:t>
            </a:r>
          </a:p>
        </p:txBody>
      </p:sp>
      <p:pic>
        <p:nvPicPr>
          <p:cNvPr id="3" name="Imagem 2">
            <a:extLst>
              <a:ext uri="{FF2B5EF4-FFF2-40B4-BE49-F238E27FC236}">
                <a16:creationId xmlns:a16="http://schemas.microsoft.com/office/drawing/2014/main" id="{886E2358-5FE0-4AAB-981D-FA208410F599}"/>
              </a:ext>
            </a:extLst>
          </p:cNvPr>
          <p:cNvPicPr>
            <a:picLocks noChangeAspect="1"/>
          </p:cNvPicPr>
          <p:nvPr/>
        </p:nvPicPr>
        <p:blipFill>
          <a:blip r:embed="rId3"/>
          <a:stretch>
            <a:fillRect/>
          </a:stretch>
        </p:blipFill>
        <p:spPr>
          <a:xfrm>
            <a:off x="1874763" y="1495978"/>
            <a:ext cx="8669445" cy="4724069"/>
          </a:xfrm>
          <a:prstGeom prst="rect">
            <a:avLst/>
          </a:prstGeom>
        </p:spPr>
      </p:pic>
      <p:sp>
        <p:nvSpPr>
          <p:cNvPr id="4" name="Espaço Reservado para Número de Slide 3">
            <a:extLst>
              <a:ext uri="{FF2B5EF4-FFF2-40B4-BE49-F238E27FC236}">
                <a16:creationId xmlns:a16="http://schemas.microsoft.com/office/drawing/2014/main" id="{6222F40A-69DB-4BFB-9510-35407D4EA02E}"/>
              </a:ext>
            </a:extLst>
          </p:cNvPr>
          <p:cNvSpPr>
            <a:spLocks noGrp="1"/>
          </p:cNvSpPr>
          <p:nvPr>
            <p:ph type="sldNum" sz="quarter" idx="4"/>
          </p:nvPr>
        </p:nvSpPr>
        <p:spPr/>
        <p:txBody>
          <a:bodyPr/>
          <a:lstStyle/>
          <a:p>
            <a:fld id="{A76F54FF-76C4-4040-9315-59D5D23324F5}" type="slidenum">
              <a:rPr lang="pt-BR" smtClean="0"/>
              <a:pPr/>
              <a:t>23</a:t>
            </a:fld>
            <a:r>
              <a:rPr lang="pt-BR"/>
              <a:t> de 53</a:t>
            </a:r>
            <a:endParaRPr lang="pt-BR" dirty="0"/>
          </a:p>
        </p:txBody>
      </p:sp>
    </p:spTree>
    <p:extLst>
      <p:ext uri="{BB962C8B-B14F-4D97-AF65-F5344CB8AC3E}">
        <p14:creationId xmlns:p14="http://schemas.microsoft.com/office/powerpoint/2010/main" val="2446178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r>
              <a:rPr lang="pt-BR" sz="4000" b="1" dirty="0">
                <a:solidFill>
                  <a:srgbClr val="002060"/>
                </a:solidFill>
                <a:ea typeface="Calibri" panose="020F0502020204030204" pitchFamily="34" charset="0"/>
                <a:cs typeface="Arial" panose="020B0604020202020204" pitchFamily="34" charset="0"/>
              </a:rPr>
              <a:t>7) Status Database – ALERTA </a:t>
            </a:r>
            <a:endParaRPr lang="pt-BR" sz="4000" b="1" dirty="0">
              <a:solidFill>
                <a:srgbClr val="002060"/>
              </a:solidFill>
            </a:endParaRPr>
          </a:p>
        </p:txBody>
      </p:sp>
      <p:sp>
        <p:nvSpPr>
          <p:cNvPr id="6" name="CaixaDeTexto 5"/>
          <p:cNvSpPr txBox="1"/>
          <p:nvPr/>
        </p:nvSpPr>
        <p:spPr>
          <a:xfrm>
            <a:off x="1981290" y="4431463"/>
            <a:ext cx="4372214" cy="1384995"/>
          </a:xfrm>
          <a:prstGeom prst="rect">
            <a:avLst/>
          </a:prstGeom>
          <a:noFill/>
        </p:spPr>
        <p:txBody>
          <a:bodyPr wrap="square" numCol="1" rtlCol="0">
            <a:spAutoFit/>
          </a:bodyPr>
          <a:lstStyle/>
          <a:p>
            <a:pPr marL="285750" indent="-285750">
              <a:buFont typeface="Arial" panose="020B0604020202020204" pitchFamily="34" charset="0"/>
              <a:buChar char="•"/>
            </a:pPr>
            <a:r>
              <a:rPr lang="pt-BR" sz="2800" b="1" dirty="0">
                <a:solidFill>
                  <a:srgbClr val="002060"/>
                </a:solidFill>
              </a:rPr>
              <a:t>ONLINE</a:t>
            </a:r>
          </a:p>
          <a:p>
            <a:pPr marL="285750" indent="-285750">
              <a:buFont typeface="Arial" panose="020B0604020202020204" pitchFamily="34" charset="0"/>
              <a:buChar char="•"/>
            </a:pPr>
            <a:r>
              <a:rPr lang="pt-BR" sz="2800" b="1" dirty="0">
                <a:solidFill>
                  <a:srgbClr val="002060"/>
                </a:solidFill>
              </a:rPr>
              <a:t>OFFLINE</a:t>
            </a:r>
          </a:p>
          <a:p>
            <a:pPr marL="285750" indent="-285750">
              <a:buFont typeface="Arial" panose="020B0604020202020204" pitchFamily="34" charset="0"/>
              <a:buChar char="•"/>
            </a:pPr>
            <a:r>
              <a:rPr lang="pt-BR" sz="2800" b="1" dirty="0">
                <a:solidFill>
                  <a:srgbClr val="002060"/>
                </a:solidFill>
              </a:rPr>
              <a:t>RESTORING</a:t>
            </a:r>
          </a:p>
        </p:txBody>
      </p:sp>
      <p:sp>
        <p:nvSpPr>
          <p:cNvPr id="7" name="CaixaDeTexto 6"/>
          <p:cNvSpPr txBox="1"/>
          <p:nvPr/>
        </p:nvSpPr>
        <p:spPr>
          <a:xfrm>
            <a:off x="6768751" y="4311713"/>
            <a:ext cx="4372214" cy="1815882"/>
          </a:xfrm>
          <a:prstGeom prst="rect">
            <a:avLst/>
          </a:prstGeom>
          <a:noFill/>
        </p:spPr>
        <p:txBody>
          <a:bodyPr wrap="square" numCol="1" rtlCol="0">
            <a:spAutoFit/>
          </a:bodyPr>
          <a:lstStyle/>
          <a:p>
            <a:pPr marL="285750" indent="-285750">
              <a:buFont typeface="Arial" panose="020B0604020202020204" pitchFamily="34" charset="0"/>
              <a:buChar char="•"/>
            </a:pPr>
            <a:r>
              <a:rPr lang="pt-BR" sz="2800" b="1" dirty="0">
                <a:solidFill>
                  <a:srgbClr val="002060"/>
                </a:solidFill>
              </a:rPr>
              <a:t>RECOVERING</a:t>
            </a:r>
          </a:p>
          <a:p>
            <a:pPr marL="285750" indent="-285750">
              <a:buFont typeface="Arial" panose="020B0604020202020204" pitchFamily="34" charset="0"/>
              <a:buChar char="•"/>
            </a:pPr>
            <a:r>
              <a:rPr lang="pt-BR" sz="2800" b="1" dirty="0">
                <a:solidFill>
                  <a:srgbClr val="002060"/>
                </a:solidFill>
              </a:rPr>
              <a:t>RECOVERY PENDING</a:t>
            </a:r>
          </a:p>
          <a:p>
            <a:pPr marL="285750" indent="-285750">
              <a:buFont typeface="Arial" panose="020B0604020202020204" pitchFamily="34" charset="0"/>
              <a:buChar char="•"/>
            </a:pPr>
            <a:r>
              <a:rPr lang="pt-BR" sz="2800" b="1" dirty="0">
                <a:solidFill>
                  <a:srgbClr val="002060"/>
                </a:solidFill>
              </a:rPr>
              <a:t>SUSPECT</a:t>
            </a:r>
          </a:p>
          <a:p>
            <a:pPr marL="285750" indent="-285750">
              <a:buFont typeface="Arial" panose="020B0604020202020204" pitchFamily="34" charset="0"/>
              <a:buChar char="•"/>
            </a:pPr>
            <a:r>
              <a:rPr lang="pt-BR" sz="2800" b="1" dirty="0">
                <a:solidFill>
                  <a:srgbClr val="002060"/>
                </a:solidFill>
              </a:rPr>
              <a:t>EMERGENCY</a:t>
            </a:r>
          </a:p>
        </p:txBody>
      </p:sp>
      <p:pic>
        <p:nvPicPr>
          <p:cNvPr id="4" name="Imagem 3">
            <a:extLst>
              <a:ext uri="{FF2B5EF4-FFF2-40B4-BE49-F238E27FC236}">
                <a16:creationId xmlns:a16="http://schemas.microsoft.com/office/drawing/2014/main" id="{BE72CD18-E321-4592-934E-BC34FDDDECA1}"/>
              </a:ext>
            </a:extLst>
          </p:cNvPr>
          <p:cNvPicPr>
            <a:picLocks noChangeAspect="1"/>
          </p:cNvPicPr>
          <p:nvPr/>
        </p:nvPicPr>
        <p:blipFill>
          <a:blip r:embed="rId3"/>
          <a:stretch>
            <a:fillRect/>
          </a:stretch>
        </p:blipFill>
        <p:spPr>
          <a:xfrm>
            <a:off x="3143250" y="1478047"/>
            <a:ext cx="5905500" cy="2505075"/>
          </a:xfrm>
          <a:prstGeom prst="rect">
            <a:avLst/>
          </a:prstGeom>
        </p:spPr>
      </p:pic>
      <p:sp>
        <p:nvSpPr>
          <p:cNvPr id="8" name="Espaço Reservado para Número de Slide 7">
            <a:extLst>
              <a:ext uri="{FF2B5EF4-FFF2-40B4-BE49-F238E27FC236}">
                <a16:creationId xmlns:a16="http://schemas.microsoft.com/office/drawing/2014/main" id="{11FEAC21-6558-42D9-8BC3-A30BD071BA5A}"/>
              </a:ext>
            </a:extLst>
          </p:cNvPr>
          <p:cNvSpPr>
            <a:spLocks noGrp="1"/>
          </p:cNvSpPr>
          <p:nvPr>
            <p:ph type="sldNum" sz="quarter" idx="4"/>
          </p:nvPr>
        </p:nvSpPr>
        <p:spPr/>
        <p:txBody>
          <a:bodyPr/>
          <a:lstStyle/>
          <a:p>
            <a:fld id="{A76F54FF-76C4-4040-9315-59D5D23324F5}" type="slidenum">
              <a:rPr lang="pt-BR" smtClean="0"/>
              <a:pPr/>
              <a:t>24</a:t>
            </a:fld>
            <a:r>
              <a:rPr lang="pt-BR"/>
              <a:t> de 53</a:t>
            </a:r>
            <a:endParaRPr lang="pt-BR" dirty="0"/>
          </a:p>
        </p:txBody>
      </p:sp>
    </p:spTree>
    <p:extLst>
      <p:ext uri="{BB962C8B-B14F-4D97-AF65-F5344CB8AC3E}">
        <p14:creationId xmlns:p14="http://schemas.microsoft.com/office/powerpoint/2010/main" val="189512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934938" y="1151699"/>
            <a:ext cx="11267000"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pt-BR" sz="2400" b="1" dirty="0">
              <a:solidFill>
                <a:srgbClr val="002060"/>
              </a:solidFill>
            </a:endParaRPr>
          </a:p>
          <a:p>
            <a:pPr marL="285750" indent="-285750">
              <a:lnSpc>
                <a:spcPct val="150000"/>
              </a:lnSpc>
              <a:buFont typeface="Arial" panose="020B0604020202020204" pitchFamily="34" charset="0"/>
              <a:buChar char="•"/>
            </a:pPr>
            <a:r>
              <a:rPr lang="pt-BR" sz="2400" b="1" dirty="0">
                <a:solidFill>
                  <a:srgbClr val="002060"/>
                </a:solidFill>
              </a:rPr>
              <a:t>OFFLINE –</a:t>
            </a:r>
            <a:r>
              <a:rPr lang="pt-BR" sz="2400" dirty="0">
                <a:solidFill>
                  <a:srgbClr val="002060"/>
                </a:solidFill>
              </a:rPr>
              <a:t> Tentar deixar ONLINE novamente</a:t>
            </a:r>
          </a:p>
          <a:p>
            <a:pPr marL="285750" indent="-285750">
              <a:lnSpc>
                <a:spcPct val="150000"/>
              </a:lnSpc>
              <a:buFont typeface="Arial" panose="020B0604020202020204" pitchFamily="34" charset="0"/>
              <a:buChar char="•"/>
            </a:pPr>
            <a:r>
              <a:rPr lang="pt-BR" sz="2400" b="1" dirty="0">
                <a:solidFill>
                  <a:srgbClr val="002060"/>
                </a:solidFill>
              </a:rPr>
              <a:t>RECOVERING –</a:t>
            </a:r>
            <a:r>
              <a:rPr lang="pt-BR" sz="2400" dirty="0">
                <a:solidFill>
                  <a:srgbClr val="002060"/>
                </a:solidFill>
              </a:rPr>
              <a:t> Aguardar a base se recuperar</a:t>
            </a:r>
          </a:p>
          <a:p>
            <a:pPr marL="285750" indent="-285750">
              <a:lnSpc>
                <a:spcPct val="150000"/>
              </a:lnSpc>
              <a:buFont typeface="Arial" panose="020B0604020202020204" pitchFamily="34" charset="0"/>
              <a:buChar char="•"/>
            </a:pPr>
            <a:r>
              <a:rPr lang="pt-BR" sz="2400" b="1" dirty="0">
                <a:solidFill>
                  <a:srgbClr val="002060"/>
                </a:solidFill>
              </a:rPr>
              <a:t>RECOVERY PENDING – </a:t>
            </a:r>
            <a:r>
              <a:rPr lang="pt-BR" sz="2400" dirty="0">
                <a:solidFill>
                  <a:srgbClr val="002060"/>
                </a:solidFill>
              </a:rPr>
              <a:t>Analisar o Event Viewer e Error Log</a:t>
            </a:r>
          </a:p>
          <a:p>
            <a:pPr marL="285750" indent="-285750">
              <a:lnSpc>
                <a:spcPct val="150000"/>
              </a:lnSpc>
              <a:buFont typeface="Arial" panose="020B0604020202020204" pitchFamily="34" charset="0"/>
              <a:buChar char="•"/>
            </a:pPr>
            <a:r>
              <a:rPr lang="pt-BR" sz="2400" b="1" dirty="0">
                <a:solidFill>
                  <a:srgbClr val="002060"/>
                </a:solidFill>
              </a:rPr>
              <a:t>SUSPECT -</a:t>
            </a:r>
            <a:r>
              <a:rPr lang="pt-BR" sz="2400" dirty="0">
                <a:solidFill>
                  <a:srgbClr val="002060"/>
                </a:solidFill>
              </a:rPr>
              <a:t> Analisar o Event Viewer e Error Log</a:t>
            </a:r>
          </a:p>
          <a:p>
            <a:pPr marL="285750" indent="-285750">
              <a:lnSpc>
                <a:spcPct val="150000"/>
              </a:lnSpc>
              <a:buFont typeface="Arial" panose="020B0604020202020204" pitchFamily="34" charset="0"/>
              <a:buChar char="•"/>
            </a:pPr>
            <a:r>
              <a:rPr lang="pt-BR" sz="2400" b="1" dirty="0">
                <a:solidFill>
                  <a:srgbClr val="002060"/>
                </a:solidFill>
              </a:rPr>
              <a:t>EMERGENCY -</a:t>
            </a:r>
            <a:r>
              <a:rPr lang="pt-BR" sz="2400" dirty="0">
                <a:solidFill>
                  <a:srgbClr val="002060"/>
                </a:solidFill>
              </a:rPr>
              <a:t> Analisar o Event Viewer e Error Log</a:t>
            </a:r>
          </a:p>
          <a:p>
            <a:pPr marL="285750" indent="-285750">
              <a:buFont typeface="Arial" panose="020B0604020202020204" pitchFamily="34" charset="0"/>
              <a:buChar char="•"/>
            </a:pPr>
            <a:endParaRPr lang="pt-BR" sz="2400" dirty="0">
              <a:solidFill>
                <a:srgbClr val="002060"/>
              </a:solidFill>
            </a:endParaRPr>
          </a:p>
          <a:p>
            <a:r>
              <a:rPr lang="pt-BR" sz="2400" b="1" dirty="0">
                <a:solidFill>
                  <a:srgbClr val="0000FF"/>
                </a:solidFill>
              </a:rPr>
              <a:t>COMANDO:</a:t>
            </a:r>
            <a:r>
              <a:rPr lang="pt-BR" sz="2400" dirty="0">
                <a:solidFill>
                  <a:srgbClr val="0000FF"/>
                </a:solidFill>
              </a:rPr>
              <a:t> </a:t>
            </a:r>
          </a:p>
          <a:p>
            <a:endParaRPr lang="pt-BR" sz="2400" dirty="0">
              <a:solidFill>
                <a:srgbClr val="0000FF"/>
              </a:solidFill>
              <a:latin typeface="Consolas" panose="020B0609020204030204" pitchFamily="49" charset="0"/>
            </a:endParaRPr>
          </a:p>
          <a:p>
            <a:r>
              <a:rPr lang="pt-BR" sz="2400" dirty="0">
                <a:solidFill>
                  <a:srgbClr val="0000FF"/>
                </a:solidFill>
                <a:latin typeface="Consolas" panose="020B0609020204030204" pitchFamily="49" charset="0"/>
              </a:rPr>
              <a:t>ALTER</a:t>
            </a:r>
            <a:r>
              <a:rPr lang="pt-BR" sz="2400" dirty="0">
                <a:solidFill>
                  <a:prstClr val="black"/>
                </a:solidFill>
                <a:latin typeface="Consolas" panose="020B0609020204030204" pitchFamily="49" charset="0"/>
              </a:rPr>
              <a:t> </a:t>
            </a:r>
            <a:r>
              <a:rPr lang="pt-BR" sz="2400" dirty="0">
                <a:solidFill>
                  <a:srgbClr val="0000FF"/>
                </a:solidFill>
                <a:latin typeface="Consolas" panose="020B0609020204030204" pitchFamily="49" charset="0"/>
              </a:rPr>
              <a:t>DATABASE</a:t>
            </a:r>
            <a:r>
              <a:rPr lang="pt-BR" sz="2400" dirty="0">
                <a:solidFill>
                  <a:prstClr val="black"/>
                </a:solidFill>
                <a:latin typeface="Consolas" panose="020B0609020204030204" pitchFamily="49" charset="0"/>
              </a:rPr>
              <a:t> NAME </a:t>
            </a:r>
            <a:r>
              <a:rPr lang="pt-BR" sz="2400" dirty="0">
                <a:solidFill>
                  <a:srgbClr val="0000FF"/>
                </a:solidFill>
                <a:latin typeface="Consolas" panose="020B0609020204030204" pitchFamily="49" charset="0"/>
              </a:rPr>
              <a:t>SET</a:t>
            </a:r>
            <a:r>
              <a:rPr lang="pt-BR" sz="2400" dirty="0">
                <a:solidFill>
                  <a:prstClr val="black"/>
                </a:solidFill>
                <a:latin typeface="Consolas" panose="020B0609020204030204" pitchFamily="49" charset="0"/>
              </a:rPr>
              <a:t> NEWSTATUS</a:t>
            </a:r>
            <a:endParaRPr lang="pt-BR" sz="2400" dirty="0">
              <a:solidFill>
                <a:srgbClr val="0000FF"/>
              </a:solidFill>
            </a:endParaRP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7) Status Database – O que fazer?</a:t>
            </a:r>
          </a:p>
        </p:txBody>
      </p:sp>
      <p:sp>
        <p:nvSpPr>
          <p:cNvPr id="3" name="Espaço Reservado para Número de Slide 2">
            <a:extLst>
              <a:ext uri="{FF2B5EF4-FFF2-40B4-BE49-F238E27FC236}">
                <a16:creationId xmlns:a16="http://schemas.microsoft.com/office/drawing/2014/main" id="{755320AA-B7A4-4DAD-B53D-EBA528B3FF89}"/>
              </a:ext>
            </a:extLst>
          </p:cNvPr>
          <p:cNvSpPr>
            <a:spLocks noGrp="1"/>
          </p:cNvSpPr>
          <p:nvPr>
            <p:ph type="sldNum" sz="quarter" idx="4"/>
          </p:nvPr>
        </p:nvSpPr>
        <p:spPr/>
        <p:txBody>
          <a:bodyPr/>
          <a:lstStyle/>
          <a:p>
            <a:fld id="{A76F54FF-76C4-4040-9315-59D5D23324F5}" type="slidenum">
              <a:rPr lang="pt-BR" smtClean="0"/>
              <a:pPr/>
              <a:t>25</a:t>
            </a:fld>
            <a:r>
              <a:rPr lang="pt-BR"/>
              <a:t> de 53</a:t>
            </a:r>
            <a:endParaRPr lang="pt-BR" dirty="0"/>
          </a:p>
        </p:txBody>
      </p:sp>
    </p:spTree>
    <p:extLst>
      <p:ext uri="{BB962C8B-B14F-4D97-AF65-F5344CB8AC3E}">
        <p14:creationId xmlns:p14="http://schemas.microsoft.com/office/powerpoint/2010/main" val="14979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7) Status Database – CLEAR</a:t>
            </a:r>
          </a:p>
        </p:txBody>
      </p:sp>
      <p:pic>
        <p:nvPicPr>
          <p:cNvPr id="4" name="Imagem 3">
            <a:extLst>
              <a:ext uri="{FF2B5EF4-FFF2-40B4-BE49-F238E27FC236}">
                <a16:creationId xmlns:a16="http://schemas.microsoft.com/office/drawing/2014/main" id="{D3945900-633A-46A9-9C73-E4A8A4704B56}"/>
              </a:ext>
            </a:extLst>
          </p:cNvPr>
          <p:cNvPicPr>
            <a:picLocks noChangeAspect="1"/>
          </p:cNvPicPr>
          <p:nvPr/>
        </p:nvPicPr>
        <p:blipFill>
          <a:blip r:embed="rId3"/>
          <a:stretch>
            <a:fillRect/>
          </a:stretch>
        </p:blipFill>
        <p:spPr>
          <a:xfrm>
            <a:off x="2629786" y="1674960"/>
            <a:ext cx="7154012" cy="3992194"/>
          </a:xfrm>
          <a:prstGeom prst="rect">
            <a:avLst/>
          </a:prstGeom>
        </p:spPr>
      </p:pic>
      <p:sp>
        <p:nvSpPr>
          <p:cNvPr id="6" name="Espaço Reservado para Número de Slide 5">
            <a:extLst>
              <a:ext uri="{FF2B5EF4-FFF2-40B4-BE49-F238E27FC236}">
                <a16:creationId xmlns:a16="http://schemas.microsoft.com/office/drawing/2014/main" id="{E22FB8BC-CA84-4357-8C65-BAAD09957EE5}"/>
              </a:ext>
            </a:extLst>
          </p:cNvPr>
          <p:cNvSpPr>
            <a:spLocks noGrp="1"/>
          </p:cNvSpPr>
          <p:nvPr>
            <p:ph type="sldNum" sz="quarter" idx="4"/>
          </p:nvPr>
        </p:nvSpPr>
        <p:spPr/>
        <p:txBody>
          <a:bodyPr/>
          <a:lstStyle/>
          <a:p>
            <a:fld id="{A76F54FF-76C4-4040-9315-59D5D23324F5}" type="slidenum">
              <a:rPr lang="pt-BR" smtClean="0"/>
              <a:pPr/>
              <a:t>26</a:t>
            </a:fld>
            <a:r>
              <a:rPr lang="pt-BR"/>
              <a:t> de 53</a:t>
            </a:r>
            <a:endParaRPr lang="pt-BR" dirty="0"/>
          </a:p>
        </p:txBody>
      </p:sp>
    </p:spTree>
    <p:extLst>
      <p:ext uri="{BB962C8B-B14F-4D97-AF65-F5344CB8AC3E}">
        <p14:creationId xmlns:p14="http://schemas.microsoft.com/office/powerpoint/2010/main" val="25282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7) Status Database</a:t>
            </a:r>
          </a:p>
        </p:txBody>
      </p:sp>
      <p:sp>
        <p:nvSpPr>
          <p:cNvPr id="2" name="Retângulo 1"/>
          <p:cNvSpPr/>
          <p:nvPr/>
        </p:nvSpPr>
        <p:spPr>
          <a:xfrm>
            <a:off x="381799" y="2393177"/>
            <a:ext cx="4862623" cy="2400657"/>
          </a:xfrm>
          <a:prstGeom prst="rect">
            <a:avLst/>
          </a:prstGeom>
        </p:spPr>
        <p:txBody>
          <a:bodyPr wrap="square">
            <a:spAutoFit/>
          </a:bodyPr>
          <a:lstStyle/>
          <a:p>
            <a:pPr algn="ctr"/>
            <a:r>
              <a:rPr lang="pt-BR" sz="3000" dirty="0">
                <a:solidFill>
                  <a:srgbClr val="002060"/>
                </a:solidFill>
                <a:cs typeface="Arial" panose="020B0604020202020204" pitchFamily="34" charset="0"/>
              </a:rPr>
              <a:t>“Quando o cliente me chama para resolver um probleminha simples e a base dele esta como </a:t>
            </a:r>
            <a:r>
              <a:rPr lang="pt-BR" sz="3000" dirty="0" err="1">
                <a:solidFill>
                  <a:srgbClr val="002060"/>
                </a:solidFill>
                <a:cs typeface="Arial" panose="020B0604020202020204" pitchFamily="34" charset="0"/>
              </a:rPr>
              <a:t>Suspect</a:t>
            </a:r>
            <a:r>
              <a:rPr lang="pt-BR" sz="3000" dirty="0">
                <a:solidFill>
                  <a:srgbClr val="002060"/>
                </a:solidFill>
                <a:cs typeface="Arial" panose="020B0604020202020204" pitchFamily="34" charset="0"/>
              </a:rPr>
              <a:t> e o SQL Server está na versão 2000.”</a:t>
            </a:r>
            <a:endParaRPr lang="pt-BR" sz="3000" dirty="0"/>
          </a:p>
        </p:txBody>
      </p:sp>
      <p:pic>
        <p:nvPicPr>
          <p:cNvPr id="8" name="Picture 2" descr="When I explain to my junior DBA that she’ll be taking over SharePoint too"/>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54330" y="1717115"/>
            <a:ext cx="6045522" cy="3988788"/>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Número de Slide 3">
            <a:extLst>
              <a:ext uri="{FF2B5EF4-FFF2-40B4-BE49-F238E27FC236}">
                <a16:creationId xmlns:a16="http://schemas.microsoft.com/office/drawing/2014/main" id="{F189271D-C5FE-436D-8E92-9BBD4FCB58FF}"/>
              </a:ext>
            </a:extLst>
          </p:cNvPr>
          <p:cNvSpPr>
            <a:spLocks noGrp="1"/>
          </p:cNvSpPr>
          <p:nvPr>
            <p:ph type="sldNum" sz="quarter" idx="4"/>
          </p:nvPr>
        </p:nvSpPr>
        <p:spPr/>
        <p:txBody>
          <a:bodyPr/>
          <a:lstStyle/>
          <a:p>
            <a:fld id="{A76F54FF-76C4-4040-9315-59D5D23324F5}" type="slidenum">
              <a:rPr lang="pt-BR" smtClean="0"/>
              <a:pPr/>
              <a:t>27</a:t>
            </a:fld>
            <a:r>
              <a:rPr lang="pt-BR"/>
              <a:t> de 53</a:t>
            </a:r>
            <a:endParaRPr lang="pt-BR" dirty="0"/>
          </a:p>
        </p:txBody>
      </p:sp>
    </p:spTree>
    <p:extLst>
      <p:ext uri="{BB962C8B-B14F-4D97-AF65-F5344CB8AC3E}">
        <p14:creationId xmlns:p14="http://schemas.microsoft.com/office/powerpoint/2010/main" val="34558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algn="ctr"/>
            <a:r>
              <a:rPr lang="pt-BR" sz="4000" b="1" dirty="0">
                <a:solidFill>
                  <a:srgbClr val="002060"/>
                </a:solidFill>
                <a:ea typeface="Calibri" panose="020F0502020204030204" pitchFamily="34" charset="0"/>
                <a:cs typeface="Arial" panose="020B0604020202020204" pitchFamily="34" charset="0"/>
              </a:rPr>
              <a:t>8) Banco de Dados Corrompido – ALERTA</a:t>
            </a:r>
            <a:endParaRPr lang="pt-BR" sz="4000" b="1" dirty="0">
              <a:solidFill>
                <a:srgbClr val="002060"/>
              </a:solidFill>
            </a:endParaRPr>
          </a:p>
        </p:txBody>
      </p:sp>
      <p:pic>
        <p:nvPicPr>
          <p:cNvPr id="6" name="Imagem 5">
            <a:extLst>
              <a:ext uri="{FF2B5EF4-FFF2-40B4-BE49-F238E27FC236}">
                <a16:creationId xmlns:a16="http://schemas.microsoft.com/office/drawing/2014/main" id="{BAA53DF1-D662-4C80-837B-419498A3D586}"/>
              </a:ext>
            </a:extLst>
          </p:cNvPr>
          <p:cNvPicPr>
            <a:picLocks noChangeAspect="1"/>
          </p:cNvPicPr>
          <p:nvPr/>
        </p:nvPicPr>
        <p:blipFill>
          <a:blip r:embed="rId3"/>
          <a:stretch>
            <a:fillRect/>
          </a:stretch>
        </p:blipFill>
        <p:spPr>
          <a:xfrm>
            <a:off x="52387" y="2100262"/>
            <a:ext cx="12087225" cy="2657475"/>
          </a:xfrm>
          <a:prstGeom prst="rect">
            <a:avLst/>
          </a:prstGeom>
        </p:spPr>
      </p:pic>
      <p:sp>
        <p:nvSpPr>
          <p:cNvPr id="7" name="Espaço Reservado para Número de Slide 6">
            <a:extLst>
              <a:ext uri="{FF2B5EF4-FFF2-40B4-BE49-F238E27FC236}">
                <a16:creationId xmlns:a16="http://schemas.microsoft.com/office/drawing/2014/main" id="{39256551-45F4-4179-A7F4-D3236FC4D137}"/>
              </a:ext>
            </a:extLst>
          </p:cNvPr>
          <p:cNvSpPr>
            <a:spLocks noGrp="1"/>
          </p:cNvSpPr>
          <p:nvPr>
            <p:ph type="sldNum" sz="quarter" idx="4"/>
          </p:nvPr>
        </p:nvSpPr>
        <p:spPr/>
        <p:txBody>
          <a:bodyPr/>
          <a:lstStyle/>
          <a:p>
            <a:fld id="{A76F54FF-76C4-4040-9315-59D5D23324F5}" type="slidenum">
              <a:rPr lang="pt-BR" smtClean="0"/>
              <a:pPr/>
              <a:t>28</a:t>
            </a:fld>
            <a:r>
              <a:rPr lang="pt-BR"/>
              <a:t> de 53</a:t>
            </a:r>
            <a:endParaRPr lang="pt-BR" dirty="0"/>
          </a:p>
        </p:txBody>
      </p:sp>
    </p:spTree>
    <p:extLst>
      <p:ext uri="{BB962C8B-B14F-4D97-AF65-F5344CB8AC3E}">
        <p14:creationId xmlns:p14="http://schemas.microsoft.com/office/powerpoint/2010/main" val="1986403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algn="ctr"/>
            <a:r>
              <a:rPr lang="pt-BR" sz="4000" b="1" dirty="0">
                <a:solidFill>
                  <a:srgbClr val="002060"/>
                </a:solidFill>
                <a:ea typeface="Calibri" panose="020F0502020204030204" pitchFamily="34" charset="0"/>
                <a:cs typeface="Arial" panose="020B0604020202020204" pitchFamily="34" charset="0"/>
              </a:rPr>
              <a:t>8) Banco de Dados Corrompido</a:t>
            </a:r>
          </a:p>
        </p:txBody>
      </p:sp>
      <p:pic>
        <p:nvPicPr>
          <p:cNvPr id="7" name="Imagem 6"/>
          <p:cNvPicPr>
            <a:picLocks noChangeAspect="1"/>
          </p:cNvPicPr>
          <p:nvPr/>
        </p:nvPicPr>
        <p:blipFill>
          <a:blip r:embed="rId3"/>
          <a:stretch>
            <a:fillRect/>
          </a:stretch>
        </p:blipFill>
        <p:spPr>
          <a:xfrm>
            <a:off x="96971" y="1323975"/>
            <a:ext cx="9259894" cy="2631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4" descr="When I find a SQL Agent job that shrinks all databases every hour. (HT @harkin_ti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86004" y="3095725"/>
            <a:ext cx="6239419" cy="3506554"/>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a:extLst>
              <a:ext uri="{FF2B5EF4-FFF2-40B4-BE49-F238E27FC236}">
                <a16:creationId xmlns:a16="http://schemas.microsoft.com/office/drawing/2014/main" id="{5D769F17-9A12-456E-ADFA-98E6628DD679}"/>
              </a:ext>
            </a:extLst>
          </p:cNvPr>
          <p:cNvSpPr>
            <a:spLocks noGrp="1"/>
          </p:cNvSpPr>
          <p:nvPr>
            <p:ph type="sldNum" sz="quarter" idx="4"/>
          </p:nvPr>
        </p:nvSpPr>
        <p:spPr/>
        <p:txBody>
          <a:bodyPr/>
          <a:lstStyle/>
          <a:p>
            <a:fld id="{A76F54FF-76C4-4040-9315-59D5D23324F5}" type="slidenum">
              <a:rPr lang="pt-BR" smtClean="0"/>
              <a:pPr/>
              <a:t>29</a:t>
            </a:fld>
            <a:r>
              <a:rPr lang="pt-BR"/>
              <a:t> de 53</a:t>
            </a:r>
            <a:endParaRPr lang="pt-BR" dirty="0"/>
          </a:p>
        </p:txBody>
      </p:sp>
    </p:spTree>
    <p:extLst>
      <p:ext uri="{BB962C8B-B14F-4D97-AF65-F5344CB8AC3E}">
        <p14:creationId xmlns:p14="http://schemas.microsoft.com/office/powerpoint/2010/main" val="5580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989231" y="311811"/>
            <a:ext cx="6669155" cy="770391"/>
          </a:xfrm>
          <a:prstGeom prst="rect">
            <a:avLst/>
          </a:prstGeom>
        </p:spPr>
        <p:txBody>
          <a:bodyPr vert="horz" lIns="91440" tIns="45720" rIns="91440" bIns="45720" rtlCol="0" anchor="ctr">
            <a:noAutofit/>
          </a:bodyPr>
          <a:lstStyle/>
          <a:p>
            <a:pPr lvl="0" algn="ctr"/>
            <a:r>
              <a:rPr lang="pt-BR" sz="4000" b="1" dirty="0">
                <a:solidFill>
                  <a:srgbClr val="002060"/>
                </a:solidFill>
              </a:rPr>
              <a:t>Criação de Alertas</a:t>
            </a:r>
          </a:p>
        </p:txBody>
      </p:sp>
      <p:sp>
        <p:nvSpPr>
          <p:cNvPr id="8" name="CaixaDeTexto 7"/>
          <p:cNvSpPr txBox="1"/>
          <p:nvPr/>
        </p:nvSpPr>
        <p:spPr>
          <a:xfrm>
            <a:off x="795130" y="1300786"/>
            <a:ext cx="10939670" cy="4985980"/>
          </a:xfrm>
          <a:prstGeom prst="rect">
            <a:avLst/>
          </a:prstGeom>
          <a:noFill/>
        </p:spPr>
        <p:txBody>
          <a:bodyPr wrap="square" numCol="2" rtlCol="0">
            <a:spAutoFit/>
          </a:bodyPr>
          <a:lstStyle/>
          <a:p>
            <a:pPr marL="514350" lvl="0" indent="-514350">
              <a:spcAft>
                <a:spcPts val="800"/>
              </a:spcAft>
              <a:buFont typeface="+mj-lt"/>
              <a:buAutoNum type="arabicPeriod"/>
            </a:pPr>
            <a:endParaRPr lang="pt-BR" sz="2400" dirty="0">
              <a:ea typeface="Calibri" panose="020F0502020204030204" pitchFamily="34" charset="0"/>
              <a:cs typeface="Arial" panose="020B0604020202020204" pitchFamily="34" charset="0"/>
            </a:endParaRP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Processo Bloqueado</a:t>
            </a:r>
          </a:p>
          <a:p>
            <a:pPr marL="514350" indent="-514350">
              <a:spcAft>
                <a:spcPts val="800"/>
              </a:spcAft>
              <a:buFont typeface="+mj-lt"/>
              <a:buAutoNum type="arabicParenR"/>
            </a:pPr>
            <a:r>
              <a:rPr lang="pt-BR" sz="2600" b="1" dirty="0">
                <a:solidFill>
                  <a:srgbClr val="002060"/>
                </a:solidFill>
                <a:cs typeface="Arial" panose="020B0604020202020204" pitchFamily="34" charset="0"/>
              </a:rPr>
              <a:t>Arquivo de Log FULL</a:t>
            </a:r>
          </a:p>
          <a:p>
            <a:pPr marL="514350" lvl="0" indent="-514350">
              <a:spcAft>
                <a:spcPts val="800"/>
              </a:spcAft>
              <a:buFont typeface="+mj-lt"/>
              <a:buAutoNum type="arabicParenR"/>
            </a:pPr>
            <a:r>
              <a:rPr lang="pt-BR" sz="2600" b="1" dirty="0">
                <a:solidFill>
                  <a:srgbClr val="002060"/>
                </a:solidFill>
                <a:cs typeface="Arial" panose="020B0604020202020204" pitchFamily="34" charset="0"/>
              </a:rPr>
              <a:t>Espaço em Disco</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Consumo de CPU</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Tempdb Utilização Arquivo </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Conexão SQL Server</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Status Database</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Banco de Dados Corrompido</a:t>
            </a:r>
          </a:p>
          <a:p>
            <a:pPr marL="514350" lvl="0" indent="-514350">
              <a:buFont typeface="+mj-lt"/>
              <a:buAutoNum type="arabicParenR"/>
            </a:pPr>
            <a:endParaRPr lang="pt-BR" sz="2600" b="1" dirty="0">
              <a:solidFill>
                <a:srgbClr val="002060"/>
              </a:solidFill>
              <a:cs typeface="Arial" panose="020B0604020202020204" pitchFamily="34" charset="0"/>
            </a:endParaRPr>
          </a:p>
          <a:p>
            <a:pPr marL="514350" lvl="0" indent="-514350">
              <a:buFont typeface="+mj-lt"/>
              <a:buAutoNum type="arabicParenR"/>
            </a:pPr>
            <a:endParaRPr lang="pt-BR" sz="2600" b="1" dirty="0">
              <a:solidFill>
                <a:srgbClr val="002060"/>
              </a:solidFill>
              <a:cs typeface="Arial" panose="020B0604020202020204" pitchFamily="34" charset="0"/>
            </a:endParaRPr>
          </a:p>
          <a:p>
            <a:pPr marL="51435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Página Corrompida</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Queries Demoradas</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Falha de JOB</a:t>
            </a:r>
          </a:p>
          <a:p>
            <a:pPr marL="51435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SQL Server Reiniciado</a:t>
            </a:r>
          </a:p>
          <a:p>
            <a:pPr marL="51435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Database Criada</a:t>
            </a:r>
          </a:p>
          <a:p>
            <a:pPr marL="51435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Database sem Backup</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Alertas de Severidade</a:t>
            </a:r>
          </a:p>
        </p:txBody>
      </p:sp>
      <p:sp>
        <p:nvSpPr>
          <p:cNvPr id="3" name="Espaço Reservado para Número de Slide 2">
            <a:extLst>
              <a:ext uri="{FF2B5EF4-FFF2-40B4-BE49-F238E27FC236}">
                <a16:creationId xmlns:a16="http://schemas.microsoft.com/office/drawing/2014/main" id="{B22137C3-C60A-43D1-91F5-2A0CE0DB7B3D}"/>
              </a:ext>
            </a:extLst>
          </p:cNvPr>
          <p:cNvSpPr>
            <a:spLocks noGrp="1"/>
          </p:cNvSpPr>
          <p:nvPr>
            <p:ph type="sldNum" sz="quarter" idx="4"/>
          </p:nvPr>
        </p:nvSpPr>
        <p:spPr/>
        <p:txBody>
          <a:bodyPr/>
          <a:lstStyle/>
          <a:p>
            <a:fld id="{A76F54FF-76C4-4040-9315-59D5D23324F5}" type="slidenum">
              <a:rPr lang="pt-BR" smtClean="0"/>
              <a:pPr/>
              <a:t>3</a:t>
            </a:fld>
            <a:r>
              <a:rPr lang="pt-BR"/>
              <a:t> de 53</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632868" y="1652585"/>
            <a:ext cx="11267000" cy="3539430"/>
          </a:xfrm>
          <a:prstGeom prst="rect">
            <a:avLst/>
          </a:prstGeom>
          <a:noFill/>
        </p:spPr>
        <p:txBody>
          <a:bodyPr wrap="square" rtlCol="0">
            <a:spAutoFit/>
          </a:bodyPr>
          <a:lstStyle/>
          <a:p>
            <a:pPr marL="514350" indent="-514350">
              <a:buAutoNum type="arabicParenR"/>
            </a:pPr>
            <a:endParaRPr lang="pt-BR" sz="2800" dirty="0">
              <a:solidFill>
                <a:srgbClr val="FF0000"/>
              </a:solidFill>
              <a:cs typeface="Arial" panose="020B0604020202020204" pitchFamily="34" charset="0"/>
            </a:endParaRPr>
          </a:p>
          <a:p>
            <a:pPr marL="514350" indent="-514350">
              <a:buAutoNum type="arabicParenR"/>
            </a:pPr>
            <a:r>
              <a:rPr lang="pt-BR" sz="2800" b="1" dirty="0">
                <a:solidFill>
                  <a:srgbClr val="292A76"/>
                </a:solidFill>
                <a:cs typeface="Arial" panose="020B0604020202020204" pitchFamily="34" charset="0"/>
              </a:rPr>
              <a:t>Rotina obrigatória para qualquer ambiente SQL Server</a:t>
            </a:r>
          </a:p>
          <a:p>
            <a:pPr marL="514350" indent="-514350">
              <a:buAutoNum type="arabicParenR"/>
            </a:pPr>
            <a:r>
              <a:rPr lang="pt-BR" sz="2800" b="1" dirty="0">
                <a:solidFill>
                  <a:srgbClr val="292A76"/>
                </a:solidFill>
                <a:cs typeface="Arial" panose="020B0604020202020204" pitchFamily="34" charset="0"/>
              </a:rPr>
              <a:t>Deve ser executada com a maior frequência que o ambiente permitir</a:t>
            </a:r>
          </a:p>
          <a:p>
            <a:pPr marL="514350" indent="-514350">
              <a:buAutoNum type="arabicParenR"/>
            </a:pPr>
            <a:endParaRPr lang="pt-BR" sz="2800" b="1" dirty="0">
              <a:solidFill>
                <a:srgbClr val="292A76"/>
              </a:solidFill>
              <a:cs typeface="Arial" panose="020B0604020202020204" pitchFamily="34" charset="0"/>
            </a:endParaRPr>
          </a:p>
          <a:p>
            <a:pPr marL="514350" indent="-514350">
              <a:buAutoNum type="arabicParenR"/>
            </a:pPr>
            <a:r>
              <a:rPr lang="pt-BR" sz="2800" b="1" dirty="0">
                <a:solidFill>
                  <a:srgbClr val="292A76"/>
                </a:solidFill>
                <a:cs typeface="Arial" panose="020B0604020202020204" pitchFamily="34" charset="0"/>
              </a:rPr>
              <a:t>Script pronto na DEMO de Alerta</a:t>
            </a:r>
          </a:p>
          <a:p>
            <a:pPr marL="971550" lvl="1" indent="-514350">
              <a:buFont typeface="Arial" panose="020B0604020202020204" pitchFamily="34" charset="0"/>
              <a:buChar char="•"/>
            </a:pPr>
            <a:r>
              <a:rPr lang="pt-BR" sz="2800" b="1" dirty="0">
                <a:solidFill>
                  <a:srgbClr val="292A76"/>
                </a:solidFill>
                <a:cs typeface="Arial" panose="020B0604020202020204" pitchFamily="34" charset="0"/>
              </a:rPr>
              <a:t>Procedure chamada </a:t>
            </a:r>
            <a:r>
              <a:rPr lang="pt-BR" sz="2800" b="1" dirty="0" err="1">
                <a:solidFill>
                  <a:srgbClr val="292A76"/>
                </a:solidFill>
                <a:cs typeface="Arial" panose="020B0604020202020204" pitchFamily="34" charset="0"/>
              </a:rPr>
              <a:t>stpCHECKDB_Databases</a:t>
            </a:r>
            <a:endParaRPr lang="pt-BR" sz="2800" b="1" dirty="0">
              <a:solidFill>
                <a:srgbClr val="292A76"/>
              </a:solidFill>
              <a:cs typeface="Arial" panose="020B0604020202020204" pitchFamily="34" charset="0"/>
            </a:endParaRPr>
          </a:p>
          <a:p>
            <a:pPr marL="971550" lvl="1" indent="-514350">
              <a:buFont typeface="Arial" panose="020B0604020202020204" pitchFamily="34" charset="0"/>
              <a:buChar char="•"/>
            </a:pPr>
            <a:r>
              <a:rPr lang="pt-BR" sz="2800" b="1" dirty="0">
                <a:solidFill>
                  <a:srgbClr val="292A76"/>
                </a:solidFill>
                <a:cs typeface="Arial" panose="020B0604020202020204" pitchFamily="34" charset="0"/>
              </a:rPr>
              <a:t>JOB para chamar essa procedure (desabilitado)</a:t>
            </a:r>
          </a:p>
          <a:p>
            <a:pPr lvl="1"/>
            <a:endParaRPr lang="pt-BR" sz="2800" dirty="0">
              <a:solidFill>
                <a:srgbClr val="002060"/>
              </a:solidFill>
              <a:cs typeface="Arial" panose="020B0604020202020204" pitchFamily="34" charset="0"/>
            </a:endParaRP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algn="ctr">
              <a:spcAft>
                <a:spcPts val="800"/>
              </a:spcAft>
            </a:pPr>
            <a:r>
              <a:rPr lang="pt-BR" sz="4000" b="1" dirty="0">
                <a:solidFill>
                  <a:srgbClr val="002060"/>
                </a:solidFill>
                <a:ea typeface="Calibri" panose="020F0502020204030204" pitchFamily="34" charset="0"/>
                <a:cs typeface="Arial" panose="020B0604020202020204" pitchFamily="34" charset="0"/>
              </a:rPr>
              <a:t>8) CHECKDB</a:t>
            </a:r>
          </a:p>
        </p:txBody>
      </p:sp>
      <p:sp>
        <p:nvSpPr>
          <p:cNvPr id="3" name="Espaço Reservado para Número de Slide 2">
            <a:extLst>
              <a:ext uri="{FF2B5EF4-FFF2-40B4-BE49-F238E27FC236}">
                <a16:creationId xmlns:a16="http://schemas.microsoft.com/office/drawing/2014/main" id="{137A7FCB-0D90-49F8-9E3B-4BE072D3D029}"/>
              </a:ext>
            </a:extLst>
          </p:cNvPr>
          <p:cNvSpPr>
            <a:spLocks noGrp="1"/>
          </p:cNvSpPr>
          <p:nvPr>
            <p:ph type="sldNum" sz="quarter" idx="4"/>
          </p:nvPr>
        </p:nvSpPr>
        <p:spPr/>
        <p:txBody>
          <a:bodyPr/>
          <a:lstStyle/>
          <a:p>
            <a:fld id="{A76F54FF-76C4-4040-9315-59D5D23324F5}" type="slidenum">
              <a:rPr lang="pt-BR" smtClean="0"/>
              <a:pPr/>
              <a:t>30</a:t>
            </a:fld>
            <a:r>
              <a:rPr lang="pt-BR"/>
              <a:t> de 53</a:t>
            </a:r>
            <a:endParaRPr lang="pt-BR" dirty="0"/>
          </a:p>
        </p:txBody>
      </p:sp>
    </p:spTree>
    <p:extLst>
      <p:ext uri="{BB962C8B-B14F-4D97-AF65-F5344CB8AC3E}">
        <p14:creationId xmlns:p14="http://schemas.microsoft.com/office/powerpoint/2010/main" val="304080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834887" y="1439934"/>
            <a:ext cx="11267000" cy="3970318"/>
          </a:xfrm>
          <a:prstGeom prst="rect">
            <a:avLst/>
          </a:prstGeom>
          <a:noFill/>
        </p:spPr>
        <p:txBody>
          <a:bodyPr wrap="square" rtlCol="0">
            <a:spAutoFit/>
          </a:bodyPr>
          <a:lstStyle/>
          <a:p>
            <a:pPr marL="514350" indent="-514350">
              <a:buAutoNum type="arabicParenR"/>
            </a:pPr>
            <a:endParaRPr lang="pt-BR" sz="2800" dirty="0">
              <a:solidFill>
                <a:srgbClr val="FF0000"/>
              </a:solidFill>
              <a:cs typeface="Arial" panose="020B0604020202020204" pitchFamily="34" charset="0"/>
            </a:endParaRPr>
          </a:p>
          <a:p>
            <a:pPr marL="514350" indent="-514350">
              <a:buAutoNum type="arabicParenR"/>
            </a:pPr>
            <a:r>
              <a:rPr lang="pt-BR" sz="2800" b="1" dirty="0">
                <a:solidFill>
                  <a:srgbClr val="FF0000"/>
                </a:solidFill>
                <a:cs typeface="Arial" panose="020B0604020202020204" pitchFamily="34" charset="0"/>
              </a:rPr>
              <a:t>Não entre em pânico!</a:t>
            </a:r>
          </a:p>
          <a:p>
            <a:pPr marL="514350" indent="-514350">
              <a:buAutoNum type="arabicParenR"/>
            </a:pPr>
            <a:r>
              <a:rPr lang="pt-BR" sz="2800" dirty="0">
                <a:solidFill>
                  <a:srgbClr val="002060"/>
                </a:solidFill>
                <a:cs typeface="Arial" panose="020B0604020202020204" pitchFamily="34" charset="0"/>
              </a:rPr>
              <a:t>Não execute um Detach na base</a:t>
            </a:r>
          </a:p>
          <a:p>
            <a:pPr marL="514350" indent="-514350">
              <a:buAutoNum type="arabicParenR"/>
            </a:pPr>
            <a:r>
              <a:rPr lang="pt-BR" sz="2800" dirty="0">
                <a:solidFill>
                  <a:srgbClr val="002060"/>
                </a:solidFill>
                <a:cs typeface="Arial" panose="020B0604020202020204" pitchFamily="34" charset="0"/>
              </a:rPr>
              <a:t>Não reinicie o SQL Server</a:t>
            </a:r>
          </a:p>
          <a:p>
            <a:pPr marL="514350" indent="-514350">
              <a:buAutoNum type="arabicParenR"/>
            </a:pPr>
            <a:r>
              <a:rPr lang="pt-BR" sz="2800" dirty="0">
                <a:solidFill>
                  <a:srgbClr val="002060"/>
                </a:solidFill>
                <a:cs typeface="Arial" panose="020B0604020202020204" pitchFamily="34" charset="0"/>
              </a:rPr>
              <a:t>Não execute um REPAIR com perda de dados de primeira</a:t>
            </a:r>
          </a:p>
          <a:p>
            <a:pPr marL="514350" indent="-514350">
              <a:buAutoNum type="arabicParenR"/>
            </a:pPr>
            <a:r>
              <a:rPr lang="pt-BR" sz="2800" dirty="0">
                <a:solidFill>
                  <a:srgbClr val="002060"/>
                </a:solidFill>
                <a:cs typeface="Arial" panose="020B0604020202020204" pitchFamily="34" charset="0"/>
              </a:rPr>
              <a:t>Execute um DBCC CHECKDB para encontrar a causa da corrupção</a:t>
            </a:r>
          </a:p>
          <a:p>
            <a:pPr marL="514350" indent="-514350">
              <a:buAutoNum type="arabicParenR"/>
            </a:pPr>
            <a:r>
              <a:rPr lang="pt-BR" sz="2800" dirty="0">
                <a:solidFill>
                  <a:srgbClr val="002060"/>
                </a:solidFill>
                <a:cs typeface="Arial" panose="020B0604020202020204" pitchFamily="34" charset="0"/>
              </a:rPr>
              <a:t>Análise a causa</a:t>
            </a:r>
          </a:p>
          <a:p>
            <a:pPr marL="514350" indent="-514350">
              <a:buAutoNum type="arabicParenR"/>
            </a:pPr>
            <a:r>
              <a:rPr lang="pt-BR" sz="2800" dirty="0">
                <a:solidFill>
                  <a:srgbClr val="002060"/>
                </a:solidFill>
                <a:cs typeface="Arial" panose="020B0604020202020204" pitchFamily="34" charset="0"/>
              </a:rPr>
              <a:t>Se a corrupção for em um índice nonclustered, agradeça muito e recrie o índice. Ganhou na mega sena do SQL Server</a:t>
            </a: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algn="ctr">
              <a:spcAft>
                <a:spcPts val="800"/>
              </a:spcAft>
            </a:pPr>
            <a:r>
              <a:rPr lang="pt-BR" sz="4000" b="1" dirty="0">
                <a:solidFill>
                  <a:srgbClr val="002060"/>
                </a:solidFill>
                <a:ea typeface="Calibri" panose="020F0502020204030204" pitchFamily="34" charset="0"/>
                <a:cs typeface="Arial" panose="020B0604020202020204" pitchFamily="34" charset="0"/>
              </a:rPr>
              <a:t>8) Banco de Dados Corrompido – O que fazer?</a:t>
            </a:r>
          </a:p>
        </p:txBody>
      </p:sp>
      <p:sp>
        <p:nvSpPr>
          <p:cNvPr id="3" name="Espaço Reservado para Número de Slide 2">
            <a:extLst>
              <a:ext uri="{FF2B5EF4-FFF2-40B4-BE49-F238E27FC236}">
                <a16:creationId xmlns:a16="http://schemas.microsoft.com/office/drawing/2014/main" id="{137A7FCB-0D90-49F8-9E3B-4BE072D3D029}"/>
              </a:ext>
            </a:extLst>
          </p:cNvPr>
          <p:cNvSpPr>
            <a:spLocks noGrp="1"/>
          </p:cNvSpPr>
          <p:nvPr>
            <p:ph type="sldNum" sz="quarter" idx="4"/>
          </p:nvPr>
        </p:nvSpPr>
        <p:spPr/>
        <p:txBody>
          <a:bodyPr/>
          <a:lstStyle/>
          <a:p>
            <a:fld id="{A76F54FF-76C4-4040-9315-59D5D23324F5}" type="slidenum">
              <a:rPr lang="pt-BR" smtClean="0"/>
              <a:pPr/>
              <a:t>31</a:t>
            </a:fld>
            <a:r>
              <a:rPr lang="pt-BR"/>
              <a:t> de 53</a:t>
            </a:r>
            <a:endParaRPr lang="pt-BR" dirty="0"/>
          </a:p>
        </p:txBody>
      </p:sp>
    </p:spTree>
    <p:extLst>
      <p:ext uri="{BB962C8B-B14F-4D97-AF65-F5344CB8AC3E}">
        <p14:creationId xmlns:p14="http://schemas.microsoft.com/office/powerpoint/2010/main" val="202399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algn="ctr"/>
            <a:r>
              <a:rPr lang="pt-BR" sz="4000" b="1" dirty="0">
                <a:solidFill>
                  <a:srgbClr val="002060"/>
                </a:solidFill>
                <a:ea typeface="Calibri" panose="020F0502020204030204" pitchFamily="34" charset="0"/>
                <a:cs typeface="Arial" panose="020B0604020202020204" pitchFamily="34" charset="0"/>
              </a:rPr>
              <a:t>8) Banco de Dados Corrompido</a:t>
            </a:r>
          </a:p>
        </p:txBody>
      </p:sp>
      <p:sp>
        <p:nvSpPr>
          <p:cNvPr id="2" name="Retângulo 1"/>
          <p:cNvSpPr/>
          <p:nvPr/>
        </p:nvSpPr>
        <p:spPr>
          <a:xfrm>
            <a:off x="155944" y="2180526"/>
            <a:ext cx="4649972" cy="2400657"/>
          </a:xfrm>
          <a:prstGeom prst="rect">
            <a:avLst/>
          </a:prstGeom>
        </p:spPr>
        <p:txBody>
          <a:bodyPr wrap="square">
            <a:spAutoFit/>
          </a:bodyPr>
          <a:lstStyle/>
          <a:p>
            <a:pPr algn="ctr"/>
            <a:r>
              <a:rPr lang="pt-BR" sz="3000" dirty="0">
                <a:solidFill>
                  <a:srgbClr val="002060"/>
                </a:solidFill>
                <a:cs typeface="Arial" panose="020B0604020202020204" pitchFamily="34" charset="0"/>
              </a:rPr>
              <a:t>“Quando você tem um problema de corrupção na sua base, mas quando vai conferir é em um índice </a:t>
            </a:r>
            <a:r>
              <a:rPr lang="pt-BR" sz="3000" dirty="0" err="1">
                <a:solidFill>
                  <a:srgbClr val="002060"/>
                </a:solidFill>
                <a:cs typeface="Arial" panose="020B0604020202020204" pitchFamily="34" charset="0"/>
              </a:rPr>
              <a:t>nonclustered</a:t>
            </a:r>
            <a:r>
              <a:rPr lang="pt-BR" sz="3000" dirty="0">
                <a:solidFill>
                  <a:srgbClr val="002060"/>
                </a:solidFill>
                <a:cs typeface="Arial" panose="020B0604020202020204" pitchFamily="34" charset="0"/>
              </a:rPr>
              <a:t>.”</a:t>
            </a:r>
            <a:endParaRPr lang="pt-BR" sz="3000" dirty="0"/>
          </a:p>
        </p:txBody>
      </p:sp>
      <p:pic>
        <p:nvPicPr>
          <p:cNvPr id="8" name="Picture 2" descr="“We lost a whole shelf on the SAN, but not the one with your database.” HT oraclesea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80126" y="1824237"/>
            <a:ext cx="6368696" cy="3566470"/>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Número de Slide 3">
            <a:extLst>
              <a:ext uri="{FF2B5EF4-FFF2-40B4-BE49-F238E27FC236}">
                <a16:creationId xmlns:a16="http://schemas.microsoft.com/office/drawing/2014/main" id="{D693C9B2-A91F-4207-AD19-28DB5A7A7E56}"/>
              </a:ext>
            </a:extLst>
          </p:cNvPr>
          <p:cNvSpPr>
            <a:spLocks noGrp="1"/>
          </p:cNvSpPr>
          <p:nvPr>
            <p:ph type="sldNum" sz="quarter" idx="4"/>
          </p:nvPr>
        </p:nvSpPr>
        <p:spPr/>
        <p:txBody>
          <a:bodyPr/>
          <a:lstStyle/>
          <a:p>
            <a:fld id="{A76F54FF-76C4-4040-9315-59D5D23324F5}" type="slidenum">
              <a:rPr lang="pt-BR" smtClean="0"/>
              <a:pPr/>
              <a:t>32</a:t>
            </a:fld>
            <a:r>
              <a:rPr lang="pt-BR"/>
              <a:t> de 53</a:t>
            </a:r>
            <a:endParaRPr lang="pt-BR" dirty="0"/>
          </a:p>
        </p:txBody>
      </p:sp>
    </p:spTree>
    <p:extLst>
      <p:ext uri="{BB962C8B-B14F-4D97-AF65-F5344CB8AC3E}">
        <p14:creationId xmlns:p14="http://schemas.microsoft.com/office/powerpoint/2010/main" val="368680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834887" y="1439934"/>
            <a:ext cx="11267000" cy="3785652"/>
          </a:xfrm>
          <a:prstGeom prst="rect">
            <a:avLst/>
          </a:prstGeom>
          <a:noFill/>
        </p:spPr>
        <p:txBody>
          <a:bodyPr wrap="square" rtlCol="0">
            <a:spAutoFit/>
          </a:bodyPr>
          <a:lstStyle/>
          <a:p>
            <a:r>
              <a:rPr lang="pt-BR" sz="2400" dirty="0">
                <a:solidFill>
                  <a:srgbClr val="002060"/>
                </a:solidFill>
                <a:cs typeface="Arial" panose="020B0604020202020204" pitchFamily="34" charset="0"/>
              </a:rPr>
              <a:t>8) Se você descobriu a corrupção antes de seus backups serem sobrescritos, uma solução pode ser restaurar seus backups de log</a:t>
            </a:r>
          </a:p>
          <a:p>
            <a:r>
              <a:rPr lang="pt-BR" sz="1200" dirty="0">
                <a:solidFill>
                  <a:srgbClr val="002060"/>
                </a:solidFill>
                <a:cs typeface="Arial" panose="020B0604020202020204" pitchFamily="34" charset="0"/>
              </a:rPr>
              <a:t>	</a:t>
            </a:r>
          </a:p>
          <a:p>
            <a:r>
              <a:rPr lang="pt-BR" b="1" dirty="0">
                <a:solidFill>
                  <a:srgbClr val="002060"/>
                </a:solidFill>
                <a:cs typeface="Arial" panose="020B0604020202020204" pitchFamily="34" charset="0"/>
              </a:rPr>
              <a:t>Caso real: </a:t>
            </a:r>
            <a:r>
              <a:rPr lang="pt-BR" dirty="0">
                <a:solidFill>
                  <a:srgbClr val="002060"/>
                </a:solidFill>
                <a:cs typeface="Arial" panose="020B0604020202020204" pitchFamily="34" charset="0"/>
                <a:hlinkClick r:id="rId3"/>
              </a:rPr>
              <a:t>http://www.fabriciolima.net/blog/2015/11/12/casos-do-dia-a-dia-corrupcao-de-dados-alertas-backup-log-dba-salvo/</a:t>
            </a:r>
            <a:endParaRPr lang="pt-BR" dirty="0">
              <a:solidFill>
                <a:srgbClr val="002060"/>
              </a:solidFill>
              <a:cs typeface="Arial" panose="020B0604020202020204" pitchFamily="34" charset="0"/>
            </a:endParaRPr>
          </a:p>
          <a:p>
            <a:endParaRPr lang="pt-BR" sz="2400" dirty="0">
              <a:solidFill>
                <a:srgbClr val="002060"/>
              </a:solidFill>
              <a:cs typeface="Arial" panose="020B0604020202020204" pitchFamily="34" charset="0"/>
            </a:endParaRPr>
          </a:p>
          <a:p>
            <a:r>
              <a:rPr lang="pt-BR" sz="2400" dirty="0">
                <a:solidFill>
                  <a:srgbClr val="002060"/>
                </a:solidFill>
                <a:cs typeface="Arial" panose="020B0604020202020204" pitchFamily="34" charset="0"/>
              </a:rPr>
              <a:t>9) Se você tem apenas uma página corrompida, pode fazer um restore de página</a:t>
            </a:r>
          </a:p>
          <a:p>
            <a:r>
              <a:rPr lang="pt-BR" sz="2400" dirty="0">
                <a:solidFill>
                  <a:srgbClr val="002060"/>
                </a:solidFill>
                <a:cs typeface="Arial" panose="020B0604020202020204" pitchFamily="34" charset="0"/>
              </a:rPr>
              <a:t>10) Consulte o DBA Google</a:t>
            </a:r>
          </a:p>
          <a:p>
            <a:r>
              <a:rPr lang="pt-BR" sz="2400" dirty="0">
                <a:solidFill>
                  <a:srgbClr val="002060"/>
                </a:solidFill>
              </a:rPr>
              <a:t>11) Caso o GOOGLE indique uma ação que você nunca tenha feito antes ou que pareça ser perigosa, chame um DBA experiente. Uma ação errada, pode fazer sua empresa perder dados</a:t>
            </a: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algn="ctr">
              <a:spcAft>
                <a:spcPts val="800"/>
              </a:spcAft>
            </a:pPr>
            <a:r>
              <a:rPr lang="pt-BR" sz="4000" b="1" dirty="0">
                <a:solidFill>
                  <a:srgbClr val="002060"/>
                </a:solidFill>
                <a:ea typeface="Calibri" panose="020F0502020204030204" pitchFamily="34" charset="0"/>
                <a:cs typeface="Arial" panose="020B0604020202020204" pitchFamily="34" charset="0"/>
              </a:rPr>
              <a:t>8) Banco de Dados Corrompido – O que fazer?</a:t>
            </a:r>
          </a:p>
        </p:txBody>
      </p:sp>
      <p:sp>
        <p:nvSpPr>
          <p:cNvPr id="3" name="Espaço Reservado para Número de Slide 2">
            <a:extLst>
              <a:ext uri="{FF2B5EF4-FFF2-40B4-BE49-F238E27FC236}">
                <a16:creationId xmlns:a16="http://schemas.microsoft.com/office/drawing/2014/main" id="{7CF1261F-D37A-40FE-9A04-C5307D49168A}"/>
              </a:ext>
            </a:extLst>
          </p:cNvPr>
          <p:cNvSpPr>
            <a:spLocks noGrp="1"/>
          </p:cNvSpPr>
          <p:nvPr>
            <p:ph type="sldNum" sz="quarter" idx="4"/>
          </p:nvPr>
        </p:nvSpPr>
        <p:spPr/>
        <p:txBody>
          <a:bodyPr/>
          <a:lstStyle/>
          <a:p>
            <a:fld id="{A76F54FF-76C4-4040-9315-59D5D23324F5}" type="slidenum">
              <a:rPr lang="pt-BR" smtClean="0"/>
              <a:pPr/>
              <a:t>33</a:t>
            </a:fld>
            <a:r>
              <a:rPr lang="pt-BR"/>
              <a:t> de 53</a:t>
            </a:r>
            <a:endParaRPr lang="pt-BR" dirty="0"/>
          </a:p>
        </p:txBody>
      </p:sp>
    </p:spTree>
    <p:extLst>
      <p:ext uri="{BB962C8B-B14F-4D97-AF65-F5344CB8AC3E}">
        <p14:creationId xmlns:p14="http://schemas.microsoft.com/office/powerpoint/2010/main" val="315844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DE7418-FAA0-4569-9349-9F0E264D07AF}"/>
              </a:ext>
            </a:extLst>
          </p:cNvPr>
          <p:cNvSpPr>
            <a:spLocks noGrp="1"/>
          </p:cNvSpPr>
          <p:nvPr>
            <p:ph type="sldNum" sz="quarter" idx="4"/>
          </p:nvPr>
        </p:nvSpPr>
        <p:spPr/>
        <p:txBody>
          <a:bodyPr/>
          <a:lstStyle/>
          <a:p>
            <a:fld id="{A76F54FF-76C4-4040-9315-59D5D23324F5}" type="slidenum">
              <a:rPr lang="pt-BR" smtClean="0"/>
              <a:pPr/>
              <a:t>34</a:t>
            </a:fld>
            <a:r>
              <a:rPr lang="pt-BR"/>
              <a:t> de 53</a:t>
            </a:r>
            <a:endParaRPr lang="pt-BR" dirty="0"/>
          </a:p>
        </p:txBody>
      </p:sp>
      <p:sp>
        <p:nvSpPr>
          <p:cNvPr id="3" name="Retângulo 2">
            <a:extLst>
              <a:ext uri="{FF2B5EF4-FFF2-40B4-BE49-F238E27FC236}">
                <a16:creationId xmlns:a16="http://schemas.microsoft.com/office/drawing/2014/main" id="{977A1A2C-E822-4DED-BF9D-7D5D60B4A35B}"/>
              </a:ext>
            </a:extLst>
          </p:cNvPr>
          <p:cNvSpPr/>
          <p:nvPr/>
        </p:nvSpPr>
        <p:spPr>
          <a:xfrm>
            <a:off x="489617" y="405161"/>
            <a:ext cx="8194231" cy="646331"/>
          </a:xfrm>
          <a:prstGeom prst="rect">
            <a:avLst/>
          </a:prstGeom>
        </p:spPr>
        <p:txBody>
          <a:bodyPr wrap="none">
            <a:spAutoFit/>
          </a:bodyPr>
          <a:lstStyle/>
          <a:p>
            <a:r>
              <a:rPr lang="pt-BR" sz="3600" b="1" dirty="0">
                <a:solidFill>
                  <a:srgbClr val="002060"/>
                </a:solidFill>
                <a:ea typeface="Calibri" panose="020F0502020204030204" pitchFamily="34" charset="0"/>
                <a:cs typeface="Arial" panose="020B0604020202020204" pitchFamily="34" charset="0"/>
              </a:rPr>
              <a:t>Pergunta real em um Grupo de WhatsApp</a:t>
            </a:r>
            <a:endParaRPr lang="pt-BR" sz="3600" dirty="0"/>
          </a:p>
        </p:txBody>
      </p:sp>
      <p:sp>
        <p:nvSpPr>
          <p:cNvPr id="4" name="Retângulo 3">
            <a:extLst>
              <a:ext uri="{FF2B5EF4-FFF2-40B4-BE49-F238E27FC236}">
                <a16:creationId xmlns:a16="http://schemas.microsoft.com/office/drawing/2014/main" id="{DACCD662-6970-4128-9418-4BE7A8AB8758}"/>
              </a:ext>
            </a:extLst>
          </p:cNvPr>
          <p:cNvSpPr/>
          <p:nvPr/>
        </p:nvSpPr>
        <p:spPr>
          <a:xfrm>
            <a:off x="755431" y="1964837"/>
            <a:ext cx="10206737" cy="3785652"/>
          </a:xfrm>
          <a:prstGeom prst="rect">
            <a:avLst/>
          </a:prstGeom>
        </p:spPr>
        <p:txBody>
          <a:bodyPr wrap="square">
            <a:spAutoFit/>
          </a:bodyPr>
          <a:lstStyle/>
          <a:p>
            <a:r>
              <a:rPr lang="pt-BR" sz="2400" dirty="0">
                <a:solidFill>
                  <a:srgbClr val="002060"/>
                </a:solidFill>
                <a:cs typeface="Arial" panose="020B0604020202020204" pitchFamily="34" charset="0"/>
              </a:rPr>
              <a:t>“Galera,</a:t>
            </a:r>
            <a:br>
              <a:rPr lang="pt-BR" sz="2400" dirty="0">
                <a:solidFill>
                  <a:srgbClr val="002060"/>
                </a:solidFill>
                <a:cs typeface="Arial" panose="020B0604020202020204" pitchFamily="34" charset="0"/>
              </a:rPr>
            </a:br>
            <a:endParaRPr lang="pt-BR" sz="2400" dirty="0">
              <a:solidFill>
                <a:srgbClr val="002060"/>
              </a:solidFill>
              <a:cs typeface="Arial" panose="020B0604020202020204" pitchFamily="34" charset="0"/>
            </a:endParaRPr>
          </a:p>
          <a:p>
            <a:r>
              <a:rPr lang="pt-BR" sz="2400" dirty="0">
                <a:solidFill>
                  <a:srgbClr val="002060"/>
                </a:solidFill>
                <a:cs typeface="Arial" panose="020B0604020202020204" pitchFamily="34" charset="0"/>
              </a:rPr>
              <a:t>Alguém já passou por alguma situação parecida:</a:t>
            </a:r>
          </a:p>
          <a:p>
            <a:pPr lvl="1"/>
            <a:r>
              <a:rPr lang="pt-BR" sz="2400" dirty="0">
                <a:solidFill>
                  <a:srgbClr val="002060"/>
                </a:solidFill>
                <a:cs typeface="Arial" panose="020B0604020202020204" pitchFamily="34" charset="0"/>
              </a:rPr>
              <a:t>Banco da erro de 824... por problema no disco..</a:t>
            </a:r>
            <a:br>
              <a:rPr lang="pt-BR" sz="2400" dirty="0">
                <a:solidFill>
                  <a:srgbClr val="002060"/>
                </a:solidFill>
                <a:cs typeface="Arial" panose="020B0604020202020204" pitchFamily="34" charset="0"/>
              </a:rPr>
            </a:br>
            <a:r>
              <a:rPr lang="pt-BR" sz="2400" dirty="0">
                <a:solidFill>
                  <a:srgbClr val="002060"/>
                </a:solidFill>
                <a:cs typeface="Arial" panose="020B0604020202020204" pitchFamily="34" charset="0"/>
              </a:rPr>
              <a:t>O DBA e o cara de SO fizeram um start/stop no serviço..</a:t>
            </a:r>
            <a:br>
              <a:rPr lang="pt-BR" sz="2400" dirty="0">
                <a:solidFill>
                  <a:srgbClr val="002060"/>
                </a:solidFill>
                <a:cs typeface="Arial" panose="020B0604020202020204" pitchFamily="34" charset="0"/>
              </a:rPr>
            </a:br>
            <a:r>
              <a:rPr lang="pt-BR" sz="2400" dirty="0">
                <a:solidFill>
                  <a:srgbClr val="002060"/>
                </a:solidFill>
                <a:cs typeface="Arial" panose="020B0604020202020204" pitchFamily="34" charset="0"/>
              </a:rPr>
              <a:t>Com isso o BD voltou em </a:t>
            </a:r>
            <a:r>
              <a:rPr lang="pt-BR" sz="2400" dirty="0" err="1">
                <a:solidFill>
                  <a:srgbClr val="002060"/>
                </a:solidFill>
                <a:cs typeface="Arial" panose="020B0604020202020204" pitchFamily="34" charset="0"/>
              </a:rPr>
              <a:t>recovery</a:t>
            </a:r>
            <a:r>
              <a:rPr lang="pt-BR" sz="2400" dirty="0">
                <a:solidFill>
                  <a:srgbClr val="002060"/>
                </a:solidFill>
                <a:cs typeface="Arial" panose="020B0604020202020204" pitchFamily="34" charset="0"/>
              </a:rPr>
              <a:t>... não contente..</a:t>
            </a:r>
            <a:br>
              <a:rPr lang="pt-BR" sz="2400" dirty="0">
                <a:solidFill>
                  <a:srgbClr val="002060"/>
                </a:solidFill>
                <a:cs typeface="Arial" panose="020B0604020202020204" pitchFamily="34" charset="0"/>
              </a:rPr>
            </a:br>
            <a:r>
              <a:rPr lang="pt-BR" sz="2400" dirty="0">
                <a:solidFill>
                  <a:srgbClr val="002060"/>
                </a:solidFill>
                <a:cs typeface="Arial" panose="020B0604020202020204" pitchFamily="34" charset="0"/>
              </a:rPr>
              <a:t>Colocaram o banco em Off e fizeram um </a:t>
            </a:r>
            <a:r>
              <a:rPr lang="pt-BR" sz="2400" dirty="0" err="1">
                <a:solidFill>
                  <a:srgbClr val="002060"/>
                </a:solidFill>
                <a:cs typeface="Arial" panose="020B0604020202020204" pitchFamily="34" charset="0"/>
              </a:rPr>
              <a:t>datach</a:t>
            </a:r>
            <a:br>
              <a:rPr lang="pt-BR" sz="2400" dirty="0">
                <a:solidFill>
                  <a:srgbClr val="002060"/>
                </a:solidFill>
                <a:cs typeface="Arial" panose="020B0604020202020204" pitchFamily="34" charset="0"/>
              </a:rPr>
            </a:br>
            <a:br>
              <a:rPr lang="pt-BR" sz="2400" dirty="0">
                <a:solidFill>
                  <a:srgbClr val="002060"/>
                </a:solidFill>
                <a:cs typeface="Arial" panose="020B0604020202020204" pitchFamily="34" charset="0"/>
              </a:rPr>
            </a:br>
            <a:r>
              <a:rPr lang="pt-BR" sz="2400" dirty="0">
                <a:solidFill>
                  <a:srgbClr val="002060"/>
                </a:solidFill>
                <a:cs typeface="Arial" panose="020B0604020202020204" pitchFamily="34" charset="0"/>
              </a:rPr>
              <a:t>Agora... Ao tentar realizar o </a:t>
            </a:r>
            <a:r>
              <a:rPr lang="pt-BR" sz="2400" dirty="0" err="1">
                <a:solidFill>
                  <a:srgbClr val="002060"/>
                </a:solidFill>
                <a:cs typeface="Arial" panose="020B0604020202020204" pitchFamily="34" charset="0"/>
              </a:rPr>
              <a:t>attach</a:t>
            </a:r>
            <a:r>
              <a:rPr lang="pt-BR" sz="2400" dirty="0">
                <a:solidFill>
                  <a:srgbClr val="002060"/>
                </a:solidFill>
                <a:cs typeface="Arial" panose="020B0604020202020204" pitchFamily="34" charset="0"/>
              </a:rPr>
              <a:t>.. da um erro.. dizendo q o MDF não eh mais arquivo de dados primário”</a:t>
            </a:r>
          </a:p>
        </p:txBody>
      </p:sp>
    </p:spTree>
    <p:extLst>
      <p:ext uri="{BB962C8B-B14F-4D97-AF65-F5344CB8AC3E}">
        <p14:creationId xmlns:p14="http://schemas.microsoft.com/office/powerpoint/2010/main" val="1302574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806312" y="1744734"/>
            <a:ext cx="11267000" cy="369332"/>
          </a:xfrm>
          <a:prstGeom prst="rect">
            <a:avLst/>
          </a:prstGeom>
          <a:noFill/>
        </p:spPr>
        <p:txBody>
          <a:bodyPr wrap="square" rtlCol="0">
            <a:spAutoFit/>
          </a:bodyPr>
          <a:lstStyle/>
          <a:p>
            <a:pPr algn="ctr"/>
            <a:r>
              <a:rPr lang="en-US" b="1" dirty="0">
                <a:solidFill>
                  <a:srgbClr val="0000FF"/>
                </a:solidFill>
                <a:latin typeface="Consolas" panose="020B0609020204030204" pitchFamily="49" charset="0"/>
              </a:rPr>
              <a:t>select</a:t>
            </a:r>
            <a:r>
              <a:rPr lang="en-US" b="1" dirty="0">
                <a:solidFill>
                  <a:prstClr val="black"/>
                </a:solidFill>
                <a:latin typeface="Consolas" panose="020B0609020204030204" pitchFamily="49" charset="0"/>
              </a:rPr>
              <a:t> </a:t>
            </a:r>
            <a:r>
              <a:rPr lang="en-US" b="1" dirty="0">
                <a:solidFill>
                  <a:srgbClr val="808080"/>
                </a:solidFill>
                <a:latin typeface="Consolas" panose="020B0609020204030204" pitchFamily="49" charset="0"/>
              </a:rPr>
              <a:t>null</a:t>
            </a:r>
            <a:r>
              <a:rPr lang="en-US" b="1" dirty="0">
                <a:solidFill>
                  <a:prstClr val="black"/>
                </a:solidFill>
                <a:latin typeface="Consolas" panose="020B0609020204030204" pitchFamily="49" charset="0"/>
              </a:rPr>
              <a:t> </a:t>
            </a:r>
            <a:r>
              <a:rPr lang="en-US" b="1" dirty="0">
                <a:solidFill>
                  <a:srgbClr val="0000FF"/>
                </a:solidFill>
                <a:latin typeface="Consolas" panose="020B0609020204030204" pitchFamily="49" charset="0"/>
              </a:rPr>
              <a:t>from</a:t>
            </a:r>
            <a:r>
              <a:rPr lang="en-US" b="1" dirty="0">
                <a:solidFill>
                  <a:prstClr val="black"/>
                </a:solidFill>
                <a:latin typeface="Consolas" panose="020B0609020204030204" pitchFamily="49" charset="0"/>
              </a:rPr>
              <a:t> </a:t>
            </a:r>
            <a:r>
              <a:rPr lang="en-US" b="1" dirty="0">
                <a:solidFill>
                  <a:srgbClr val="008080"/>
                </a:solidFill>
                <a:latin typeface="Consolas" panose="020B0609020204030204" pitchFamily="49" charset="0"/>
              </a:rPr>
              <a:t>msdb</a:t>
            </a:r>
            <a:r>
              <a:rPr lang="en-US" b="1" dirty="0">
                <a:solidFill>
                  <a:srgbClr val="808080"/>
                </a:solidFill>
                <a:latin typeface="Consolas" panose="020B0609020204030204" pitchFamily="49" charset="0"/>
              </a:rPr>
              <a:t>..</a:t>
            </a:r>
            <a:r>
              <a:rPr lang="en-US" b="1" dirty="0">
                <a:solidFill>
                  <a:srgbClr val="008080"/>
                </a:solidFill>
                <a:latin typeface="Consolas" panose="020B0609020204030204" pitchFamily="49" charset="0"/>
              </a:rPr>
              <a:t>suspect_pages</a:t>
            </a: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lvl="0" algn="ctr"/>
            <a:r>
              <a:rPr lang="pt-BR" sz="4000" b="1" dirty="0">
                <a:solidFill>
                  <a:srgbClr val="002060"/>
                </a:solidFill>
                <a:ea typeface="Calibri" panose="020F0502020204030204" pitchFamily="34" charset="0"/>
                <a:cs typeface="Arial" panose="020B0604020202020204" pitchFamily="34" charset="0"/>
              </a:rPr>
              <a:t>9) Página Corrompida – ALERTA</a:t>
            </a:r>
            <a:endParaRPr lang="pt-BR" sz="4000" b="1" dirty="0">
              <a:solidFill>
                <a:srgbClr val="002060"/>
              </a:solidFill>
            </a:endParaRPr>
          </a:p>
        </p:txBody>
      </p:sp>
      <p:sp>
        <p:nvSpPr>
          <p:cNvPr id="7" name="CaixaDeTexto 6"/>
          <p:cNvSpPr txBox="1"/>
          <p:nvPr/>
        </p:nvSpPr>
        <p:spPr>
          <a:xfrm>
            <a:off x="925000" y="5135634"/>
            <a:ext cx="11267000" cy="954107"/>
          </a:xfrm>
          <a:prstGeom prst="rect">
            <a:avLst/>
          </a:prstGeom>
          <a:noFill/>
        </p:spPr>
        <p:txBody>
          <a:bodyPr wrap="square" rtlCol="0">
            <a:spAutoFit/>
          </a:bodyPr>
          <a:lstStyle/>
          <a:p>
            <a:pPr marL="285750" indent="-285750">
              <a:buFont typeface="Arial" panose="020B0604020202020204" pitchFamily="34" charset="0"/>
              <a:buChar char="•"/>
            </a:pPr>
            <a:r>
              <a:rPr lang="pt-BR" sz="2800" dirty="0">
                <a:solidFill>
                  <a:srgbClr val="002060"/>
                </a:solidFill>
                <a:cs typeface="Arial" panose="020B0604020202020204" pitchFamily="34" charset="0"/>
              </a:rPr>
              <a:t>O que fazer? </a:t>
            </a:r>
          </a:p>
          <a:p>
            <a:pPr marL="742950" lvl="1" indent="-285750">
              <a:buFont typeface="Arial" panose="020B0604020202020204" pitchFamily="34" charset="0"/>
              <a:buChar char="•"/>
            </a:pPr>
            <a:r>
              <a:rPr lang="pt-BR" sz="2800" dirty="0">
                <a:solidFill>
                  <a:srgbClr val="002060"/>
                </a:solidFill>
                <a:cs typeface="Arial" panose="020B0604020202020204" pitchFamily="34" charset="0"/>
              </a:rPr>
              <a:t>Mesmas ações do Slide anterior</a:t>
            </a:r>
          </a:p>
        </p:txBody>
      </p:sp>
      <p:pic>
        <p:nvPicPr>
          <p:cNvPr id="6" name="Imagem 5">
            <a:extLst>
              <a:ext uri="{FF2B5EF4-FFF2-40B4-BE49-F238E27FC236}">
                <a16:creationId xmlns:a16="http://schemas.microsoft.com/office/drawing/2014/main" id="{51774172-CB5C-42DC-8E9F-58A24F241161}"/>
              </a:ext>
            </a:extLst>
          </p:cNvPr>
          <p:cNvPicPr>
            <a:picLocks noChangeAspect="1"/>
          </p:cNvPicPr>
          <p:nvPr/>
        </p:nvPicPr>
        <p:blipFill>
          <a:blip r:embed="rId3"/>
          <a:stretch>
            <a:fillRect/>
          </a:stretch>
        </p:blipFill>
        <p:spPr>
          <a:xfrm>
            <a:off x="1414129" y="2414964"/>
            <a:ext cx="9424877" cy="2720670"/>
          </a:xfrm>
          <a:prstGeom prst="rect">
            <a:avLst/>
          </a:prstGeom>
        </p:spPr>
      </p:pic>
      <p:sp>
        <p:nvSpPr>
          <p:cNvPr id="9" name="Espaço Reservado para Número de Slide 8">
            <a:extLst>
              <a:ext uri="{FF2B5EF4-FFF2-40B4-BE49-F238E27FC236}">
                <a16:creationId xmlns:a16="http://schemas.microsoft.com/office/drawing/2014/main" id="{64661234-7F59-4CB1-AD03-F05BC07A8F9F}"/>
              </a:ext>
            </a:extLst>
          </p:cNvPr>
          <p:cNvSpPr>
            <a:spLocks noGrp="1"/>
          </p:cNvSpPr>
          <p:nvPr>
            <p:ph type="sldNum" sz="quarter" idx="4"/>
          </p:nvPr>
        </p:nvSpPr>
        <p:spPr/>
        <p:txBody>
          <a:bodyPr/>
          <a:lstStyle/>
          <a:p>
            <a:fld id="{A76F54FF-76C4-4040-9315-59D5D23324F5}" type="slidenum">
              <a:rPr lang="pt-BR" smtClean="0"/>
              <a:pPr/>
              <a:t>35</a:t>
            </a:fld>
            <a:r>
              <a:rPr lang="pt-BR"/>
              <a:t> de 53</a:t>
            </a:r>
            <a:endParaRPr lang="pt-BR" dirty="0"/>
          </a:p>
        </p:txBody>
      </p:sp>
    </p:spTree>
    <p:extLst>
      <p:ext uri="{BB962C8B-B14F-4D97-AF65-F5344CB8AC3E}">
        <p14:creationId xmlns:p14="http://schemas.microsoft.com/office/powerpoint/2010/main" val="332987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r>
              <a:rPr lang="pt-BR" sz="4000" b="1" dirty="0">
                <a:solidFill>
                  <a:srgbClr val="002060"/>
                </a:solidFill>
                <a:ea typeface="Calibri" panose="020F0502020204030204" pitchFamily="34" charset="0"/>
                <a:cs typeface="Arial" panose="020B0604020202020204" pitchFamily="34" charset="0"/>
              </a:rPr>
              <a:t>10) Queries Demoradas – ALERTA</a:t>
            </a:r>
            <a:endParaRPr lang="pt-BR" sz="4000" b="1" dirty="0">
              <a:solidFill>
                <a:srgbClr val="002060"/>
              </a:solidFill>
            </a:endParaRPr>
          </a:p>
        </p:txBody>
      </p:sp>
      <p:pic>
        <p:nvPicPr>
          <p:cNvPr id="4" name="Imagem 3">
            <a:extLst>
              <a:ext uri="{FF2B5EF4-FFF2-40B4-BE49-F238E27FC236}">
                <a16:creationId xmlns:a16="http://schemas.microsoft.com/office/drawing/2014/main" id="{8E206477-94B9-4F4F-96F4-2FB7ED765289}"/>
              </a:ext>
            </a:extLst>
          </p:cNvPr>
          <p:cNvPicPr>
            <a:picLocks noChangeAspect="1"/>
          </p:cNvPicPr>
          <p:nvPr/>
        </p:nvPicPr>
        <p:blipFill>
          <a:blip r:embed="rId3"/>
          <a:stretch>
            <a:fillRect/>
          </a:stretch>
        </p:blipFill>
        <p:spPr>
          <a:xfrm>
            <a:off x="808074" y="1403212"/>
            <a:ext cx="11252458" cy="4840646"/>
          </a:xfrm>
          <a:prstGeom prst="rect">
            <a:avLst/>
          </a:prstGeom>
        </p:spPr>
      </p:pic>
      <p:sp>
        <p:nvSpPr>
          <p:cNvPr id="6" name="Espaço Reservado para Número de Slide 5">
            <a:extLst>
              <a:ext uri="{FF2B5EF4-FFF2-40B4-BE49-F238E27FC236}">
                <a16:creationId xmlns:a16="http://schemas.microsoft.com/office/drawing/2014/main" id="{B8CD6D69-E959-4549-906D-13245F93F7E2}"/>
              </a:ext>
            </a:extLst>
          </p:cNvPr>
          <p:cNvSpPr>
            <a:spLocks noGrp="1"/>
          </p:cNvSpPr>
          <p:nvPr>
            <p:ph type="sldNum" sz="quarter" idx="4"/>
          </p:nvPr>
        </p:nvSpPr>
        <p:spPr/>
        <p:txBody>
          <a:bodyPr/>
          <a:lstStyle/>
          <a:p>
            <a:fld id="{A76F54FF-76C4-4040-9315-59D5D23324F5}" type="slidenum">
              <a:rPr lang="pt-BR" smtClean="0"/>
              <a:pPr/>
              <a:t>36</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aixaDeTexto 7"/>
          <p:cNvSpPr txBox="1"/>
          <p:nvPr/>
        </p:nvSpPr>
        <p:spPr>
          <a:xfrm>
            <a:off x="834887" y="1439934"/>
            <a:ext cx="11267000" cy="3539430"/>
          </a:xfrm>
          <a:prstGeom prst="rect">
            <a:avLst/>
          </a:prstGeom>
          <a:noFill/>
        </p:spPr>
        <p:txBody>
          <a:bodyPr wrap="square" rtlCol="0">
            <a:spAutoFit/>
          </a:bodyPr>
          <a:lstStyle/>
          <a:p>
            <a:pPr marL="514350" indent="-514350">
              <a:buAutoNum type="arabicParenR"/>
            </a:pPr>
            <a:endParaRPr lang="pt-BR" sz="2800" dirty="0">
              <a:cs typeface="Arial" panose="020B0604020202020204" pitchFamily="34" charset="0"/>
            </a:endParaRPr>
          </a:p>
          <a:p>
            <a:pPr marL="514350" indent="-514350">
              <a:buAutoNum type="arabicParenR"/>
            </a:pPr>
            <a:r>
              <a:rPr lang="pt-BR" sz="2800" dirty="0">
                <a:solidFill>
                  <a:srgbClr val="002060"/>
                </a:solidFill>
                <a:cs typeface="Arial" panose="020B0604020202020204" pitchFamily="34" charset="0"/>
              </a:rPr>
              <a:t>Analisar o resultado </a:t>
            </a:r>
            <a:r>
              <a:rPr lang="pt-BR" sz="2800" dirty="0" err="1">
                <a:solidFill>
                  <a:srgbClr val="002060"/>
                </a:solidFill>
                <a:cs typeface="Arial" panose="020B0604020202020204" pitchFamily="34" charset="0"/>
              </a:rPr>
              <a:t>database</a:t>
            </a:r>
            <a:r>
              <a:rPr lang="pt-BR" sz="2800" dirty="0">
                <a:solidFill>
                  <a:srgbClr val="002060"/>
                </a:solidFill>
                <a:cs typeface="Arial" panose="020B0604020202020204" pitchFamily="34" charset="0"/>
              </a:rPr>
              <a:t> Traces e identificar as queries que estão lentas:</a:t>
            </a:r>
          </a:p>
          <a:p>
            <a:endParaRPr lang="pt-BR" sz="2800" dirty="0">
              <a:cs typeface="Arial" panose="020B0604020202020204" pitchFamily="34" charset="0"/>
            </a:endParaRPr>
          </a:p>
          <a:p>
            <a:pPr lvl="2"/>
            <a:r>
              <a:rPr lang="pt-BR" sz="2800" dirty="0">
                <a:solidFill>
                  <a:srgbClr val="0000FF"/>
                </a:solidFill>
              </a:rPr>
              <a:t>SELECT </a:t>
            </a:r>
            <a:r>
              <a:rPr lang="pt-BR" sz="2800" dirty="0">
                <a:solidFill>
                  <a:srgbClr val="808080"/>
                </a:solidFill>
              </a:rPr>
              <a:t>* </a:t>
            </a:r>
            <a:r>
              <a:rPr lang="pt-BR" sz="2800" dirty="0">
                <a:solidFill>
                  <a:srgbClr val="0000FF"/>
                </a:solidFill>
              </a:rPr>
              <a:t>FROM </a:t>
            </a:r>
            <a:r>
              <a:rPr lang="pt-BR" sz="2800" dirty="0">
                <a:solidFill>
                  <a:srgbClr val="008000"/>
                </a:solidFill>
              </a:rPr>
              <a:t>TRACES</a:t>
            </a:r>
            <a:r>
              <a:rPr lang="pt-BR" sz="2800" dirty="0">
                <a:solidFill>
                  <a:srgbClr val="808080"/>
                </a:solidFill>
              </a:rPr>
              <a:t>..</a:t>
            </a:r>
            <a:r>
              <a:rPr lang="pt-BR" sz="2800" dirty="0">
                <a:solidFill>
                  <a:srgbClr val="008000"/>
                </a:solidFill>
              </a:rPr>
              <a:t>TRACES</a:t>
            </a:r>
            <a:endParaRPr lang="pt-BR" sz="2800" b="1" dirty="0">
              <a:cs typeface="Arial" panose="020B0604020202020204" pitchFamily="34" charset="0"/>
            </a:endParaRPr>
          </a:p>
          <a:p>
            <a:pPr lvl="2"/>
            <a:endParaRPr lang="pt-BR" sz="2800" dirty="0">
              <a:cs typeface="Arial" panose="020B0604020202020204" pitchFamily="34" charset="0"/>
            </a:endParaRPr>
          </a:p>
          <a:p>
            <a:pPr marL="514350" indent="-514350">
              <a:buAutoNum type="arabicParenR"/>
            </a:pPr>
            <a:endParaRPr lang="pt-BR" sz="2800" dirty="0">
              <a:cs typeface="Arial" panose="020B0604020202020204" pitchFamily="34" charset="0"/>
            </a:endParaRPr>
          </a:p>
          <a:p>
            <a:r>
              <a:rPr lang="pt-BR" sz="2800" dirty="0">
                <a:solidFill>
                  <a:srgbClr val="002060"/>
                </a:solidFill>
                <a:cs typeface="Arial" panose="020B0604020202020204" pitchFamily="34" charset="0"/>
              </a:rPr>
              <a:t>2) Realizar um tuning nas queries e/ou servidor</a:t>
            </a: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10) Queries Demoradas – O que fazer?</a:t>
            </a:r>
          </a:p>
        </p:txBody>
      </p:sp>
      <p:sp>
        <p:nvSpPr>
          <p:cNvPr id="3" name="Espaço Reservado para Número de Slide 2">
            <a:extLst>
              <a:ext uri="{FF2B5EF4-FFF2-40B4-BE49-F238E27FC236}">
                <a16:creationId xmlns:a16="http://schemas.microsoft.com/office/drawing/2014/main" id="{C32DFB3D-3E32-4F52-B1F1-818235E031AF}"/>
              </a:ext>
            </a:extLst>
          </p:cNvPr>
          <p:cNvSpPr>
            <a:spLocks noGrp="1"/>
          </p:cNvSpPr>
          <p:nvPr>
            <p:ph type="sldNum" sz="quarter" idx="4"/>
          </p:nvPr>
        </p:nvSpPr>
        <p:spPr/>
        <p:txBody>
          <a:bodyPr/>
          <a:lstStyle/>
          <a:p>
            <a:fld id="{A76F54FF-76C4-4040-9315-59D5D23324F5}" type="slidenum">
              <a:rPr lang="pt-BR" smtClean="0"/>
              <a:pPr/>
              <a:t>37</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10) Queries Demoradas</a:t>
            </a:r>
          </a:p>
        </p:txBody>
      </p:sp>
      <p:sp>
        <p:nvSpPr>
          <p:cNvPr id="2" name="Retângulo 1"/>
          <p:cNvSpPr/>
          <p:nvPr/>
        </p:nvSpPr>
        <p:spPr>
          <a:xfrm>
            <a:off x="381799" y="2393177"/>
            <a:ext cx="4862623" cy="1938992"/>
          </a:xfrm>
          <a:prstGeom prst="rect">
            <a:avLst/>
          </a:prstGeom>
        </p:spPr>
        <p:txBody>
          <a:bodyPr wrap="square">
            <a:spAutoFit/>
          </a:bodyPr>
          <a:lstStyle/>
          <a:p>
            <a:pPr algn="ctr"/>
            <a:r>
              <a:rPr lang="pt-BR" sz="3000" dirty="0">
                <a:solidFill>
                  <a:srgbClr val="002060"/>
                </a:solidFill>
                <a:cs typeface="Arial" panose="020B0604020202020204" pitchFamily="34" charset="0"/>
              </a:rPr>
              <a:t>“Quando você está em horário de almoço e recebe vários alertas de queries lentas.”</a:t>
            </a:r>
            <a:endParaRPr lang="pt-BR" sz="3000" dirty="0"/>
          </a:p>
        </p:txBody>
      </p:sp>
      <p:pic>
        <p:nvPicPr>
          <p:cNvPr id="7" name="Picture 2" descr="When I realize I left a transaction open on my desktop before leaving to lunch"/>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93812" y="1845303"/>
            <a:ext cx="6670598" cy="3645260"/>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Número de Slide 3">
            <a:extLst>
              <a:ext uri="{FF2B5EF4-FFF2-40B4-BE49-F238E27FC236}">
                <a16:creationId xmlns:a16="http://schemas.microsoft.com/office/drawing/2014/main" id="{8EBB9D3B-8BC6-4D40-BC85-E4FC57EEEFD5}"/>
              </a:ext>
            </a:extLst>
          </p:cNvPr>
          <p:cNvSpPr>
            <a:spLocks noGrp="1"/>
          </p:cNvSpPr>
          <p:nvPr>
            <p:ph type="sldNum" sz="quarter" idx="4"/>
          </p:nvPr>
        </p:nvSpPr>
        <p:spPr/>
        <p:txBody>
          <a:bodyPr/>
          <a:lstStyle/>
          <a:p>
            <a:fld id="{A76F54FF-76C4-4040-9315-59D5D23324F5}" type="slidenum">
              <a:rPr lang="pt-BR" smtClean="0"/>
              <a:pPr/>
              <a:t>38</a:t>
            </a:fld>
            <a:r>
              <a:rPr lang="pt-BR"/>
              <a:t> de 53</a:t>
            </a:r>
            <a:endParaRPr lang="pt-BR" dirty="0"/>
          </a:p>
        </p:txBody>
      </p:sp>
    </p:spTree>
    <p:extLst>
      <p:ext uri="{BB962C8B-B14F-4D97-AF65-F5344CB8AC3E}">
        <p14:creationId xmlns:p14="http://schemas.microsoft.com/office/powerpoint/2010/main" val="161684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algn="ctr">
              <a:spcAft>
                <a:spcPts val="800"/>
              </a:spcAft>
            </a:pPr>
            <a:r>
              <a:rPr lang="pt-BR" sz="4000" b="1" dirty="0">
                <a:solidFill>
                  <a:srgbClr val="002060"/>
                </a:solidFill>
                <a:ea typeface="Calibri" panose="020F0502020204030204" pitchFamily="34" charset="0"/>
                <a:cs typeface="Arial" panose="020B0604020202020204" pitchFamily="34" charset="0"/>
              </a:rPr>
              <a:t>11) Falha de JOB – ALERTA</a:t>
            </a:r>
          </a:p>
        </p:txBody>
      </p:sp>
      <p:pic>
        <p:nvPicPr>
          <p:cNvPr id="4" name="Imagem 3">
            <a:extLst>
              <a:ext uri="{FF2B5EF4-FFF2-40B4-BE49-F238E27FC236}">
                <a16:creationId xmlns:a16="http://schemas.microsoft.com/office/drawing/2014/main" id="{F3958A7C-E82E-41EE-9B7E-3EC1137F9577}"/>
              </a:ext>
            </a:extLst>
          </p:cNvPr>
          <p:cNvPicPr>
            <a:picLocks noChangeAspect="1"/>
          </p:cNvPicPr>
          <p:nvPr/>
        </p:nvPicPr>
        <p:blipFill>
          <a:blip r:embed="rId3"/>
          <a:stretch>
            <a:fillRect/>
          </a:stretch>
        </p:blipFill>
        <p:spPr>
          <a:xfrm>
            <a:off x="488654" y="2361646"/>
            <a:ext cx="11087100" cy="2581275"/>
          </a:xfrm>
          <a:prstGeom prst="rect">
            <a:avLst/>
          </a:prstGeom>
        </p:spPr>
      </p:pic>
      <p:sp>
        <p:nvSpPr>
          <p:cNvPr id="6" name="Espaço Reservado para Número de Slide 5">
            <a:extLst>
              <a:ext uri="{FF2B5EF4-FFF2-40B4-BE49-F238E27FC236}">
                <a16:creationId xmlns:a16="http://schemas.microsoft.com/office/drawing/2014/main" id="{5FC6084D-CB1F-44D9-86C5-235EBDDD29B6}"/>
              </a:ext>
            </a:extLst>
          </p:cNvPr>
          <p:cNvSpPr>
            <a:spLocks noGrp="1"/>
          </p:cNvSpPr>
          <p:nvPr>
            <p:ph type="sldNum" sz="quarter" idx="4"/>
          </p:nvPr>
        </p:nvSpPr>
        <p:spPr/>
        <p:txBody>
          <a:bodyPr/>
          <a:lstStyle/>
          <a:p>
            <a:fld id="{A76F54FF-76C4-4040-9315-59D5D23324F5}" type="slidenum">
              <a:rPr lang="pt-BR" smtClean="0"/>
              <a:pPr/>
              <a:t>39</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1) Processo Bloqueado – ALERTA</a:t>
            </a:r>
          </a:p>
        </p:txBody>
      </p:sp>
      <p:pic>
        <p:nvPicPr>
          <p:cNvPr id="4" name="Imagem 3">
            <a:extLst>
              <a:ext uri="{FF2B5EF4-FFF2-40B4-BE49-F238E27FC236}">
                <a16:creationId xmlns:a16="http://schemas.microsoft.com/office/drawing/2014/main" id="{2DFC89C2-0756-435A-BF5E-74556867135E}"/>
              </a:ext>
            </a:extLst>
          </p:cNvPr>
          <p:cNvPicPr>
            <a:picLocks noChangeAspect="1"/>
          </p:cNvPicPr>
          <p:nvPr/>
        </p:nvPicPr>
        <p:blipFill>
          <a:blip r:embed="rId3"/>
          <a:stretch>
            <a:fillRect/>
          </a:stretch>
        </p:blipFill>
        <p:spPr>
          <a:xfrm>
            <a:off x="978197" y="1388460"/>
            <a:ext cx="10715957" cy="5108475"/>
          </a:xfrm>
          <a:prstGeom prst="rect">
            <a:avLst/>
          </a:prstGeom>
        </p:spPr>
      </p:pic>
      <p:sp>
        <p:nvSpPr>
          <p:cNvPr id="6" name="Espaço Reservado para Número de Slide 5">
            <a:extLst>
              <a:ext uri="{FF2B5EF4-FFF2-40B4-BE49-F238E27FC236}">
                <a16:creationId xmlns:a16="http://schemas.microsoft.com/office/drawing/2014/main" id="{76201DE1-B2FE-47F0-BA37-B2421CB4379C}"/>
              </a:ext>
            </a:extLst>
          </p:cNvPr>
          <p:cNvSpPr>
            <a:spLocks noGrp="1"/>
          </p:cNvSpPr>
          <p:nvPr>
            <p:ph type="sldNum" sz="quarter" idx="4"/>
          </p:nvPr>
        </p:nvSpPr>
        <p:spPr/>
        <p:txBody>
          <a:bodyPr/>
          <a:lstStyle/>
          <a:p>
            <a:fld id="{A76F54FF-76C4-4040-9315-59D5D23324F5}" type="slidenum">
              <a:rPr lang="pt-BR" smtClean="0"/>
              <a:pPr/>
              <a:t>4</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aixaDeTexto 7"/>
          <p:cNvSpPr txBox="1"/>
          <p:nvPr/>
        </p:nvSpPr>
        <p:spPr>
          <a:xfrm>
            <a:off x="834887" y="1439934"/>
            <a:ext cx="11267000" cy="830997"/>
          </a:xfrm>
          <a:prstGeom prst="rect">
            <a:avLst/>
          </a:prstGeom>
          <a:noFill/>
        </p:spPr>
        <p:txBody>
          <a:bodyPr wrap="square" rtlCol="0">
            <a:spAutoFit/>
          </a:bodyPr>
          <a:lstStyle/>
          <a:p>
            <a:pPr marL="457200" indent="-457200">
              <a:buFont typeface="+mj-lt"/>
              <a:buAutoNum type="arabicParenR"/>
            </a:pPr>
            <a:r>
              <a:rPr lang="pt-BR" sz="2400" dirty="0">
                <a:solidFill>
                  <a:srgbClr val="002060"/>
                </a:solidFill>
              </a:rPr>
              <a:t>Verificar o History de cada JOB para entender qual foi o erro.</a:t>
            </a:r>
          </a:p>
          <a:p>
            <a:pPr marL="457200" indent="-457200">
              <a:buFont typeface="+mj-lt"/>
              <a:buAutoNum type="arabicParenR"/>
            </a:pPr>
            <a:r>
              <a:rPr lang="pt-BR" sz="2400" dirty="0">
                <a:solidFill>
                  <a:srgbClr val="002060"/>
                </a:solidFill>
              </a:rPr>
              <a:t>Identificado o erro, fazer as devidas correções.</a:t>
            </a: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algn="ctr">
              <a:spcAft>
                <a:spcPts val="800"/>
              </a:spcAft>
            </a:pPr>
            <a:r>
              <a:rPr lang="pt-BR" sz="4000" b="1" dirty="0">
                <a:solidFill>
                  <a:srgbClr val="002060"/>
                </a:solidFill>
                <a:ea typeface="Calibri" panose="020F0502020204030204" pitchFamily="34" charset="0"/>
                <a:cs typeface="Arial" panose="020B0604020202020204" pitchFamily="34" charset="0"/>
              </a:rPr>
              <a:t>11) Falha de JOB – O que fazer?</a:t>
            </a:r>
          </a:p>
        </p:txBody>
      </p:sp>
      <p:pic>
        <p:nvPicPr>
          <p:cNvPr id="3" name="Imagem 2"/>
          <p:cNvPicPr>
            <a:picLocks noChangeAspect="1"/>
          </p:cNvPicPr>
          <p:nvPr/>
        </p:nvPicPr>
        <p:blipFill>
          <a:blip r:embed="rId3"/>
          <a:stretch>
            <a:fillRect/>
          </a:stretch>
        </p:blipFill>
        <p:spPr>
          <a:xfrm>
            <a:off x="3600118" y="2465071"/>
            <a:ext cx="4991765" cy="3709233"/>
          </a:xfrm>
          <a:prstGeom prst="rect">
            <a:avLst/>
          </a:prstGeom>
        </p:spPr>
      </p:pic>
      <p:sp>
        <p:nvSpPr>
          <p:cNvPr id="4" name="Espaço Reservado para Número de Slide 3">
            <a:extLst>
              <a:ext uri="{FF2B5EF4-FFF2-40B4-BE49-F238E27FC236}">
                <a16:creationId xmlns:a16="http://schemas.microsoft.com/office/drawing/2014/main" id="{7287C870-724B-47DF-8245-35964693D4C1}"/>
              </a:ext>
            </a:extLst>
          </p:cNvPr>
          <p:cNvSpPr>
            <a:spLocks noGrp="1"/>
          </p:cNvSpPr>
          <p:nvPr>
            <p:ph type="sldNum" sz="quarter" idx="4"/>
          </p:nvPr>
        </p:nvSpPr>
        <p:spPr/>
        <p:txBody>
          <a:bodyPr/>
          <a:lstStyle/>
          <a:p>
            <a:fld id="{A76F54FF-76C4-4040-9315-59D5D23324F5}" type="slidenum">
              <a:rPr lang="pt-BR" smtClean="0"/>
              <a:pPr/>
              <a:t>40</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12) </a:t>
            </a:r>
            <a:r>
              <a:rPr lang="pt-BR" sz="4000" b="1" dirty="0">
                <a:solidFill>
                  <a:srgbClr val="002060"/>
                </a:solidFill>
                <a:cs typeface="Arial" panose="020B0604020202020204" pitchFamily="34" charset="0"/>
              </a:rPr>
              <a:t>SQL Server Reiniciado</a:t>
            </a:r>
            <a:r>
              <a:rPr lang="pt-BR" sz="4000" dirty="0">
                <a:solidFill>
                  <a:srgbClr val="002060"/>
                </a:solidFill>
                <a:cs typeface="Arial" panose="020B0604020202020204" pitchFamily="34" charset="0"/>
              </a:rPr>
              <a:t> </a:t>
            </a:r>
            <a:r>
              <a:rPr lang="pt-BR" sz="4000" b="1" dirty="0">
                <a:solidFill>
                  <a:srgbClr val="002060"/>
                </a:solidFill>
                <a:ea typeface="Calibri" panose="020F0502020204030204" pitchFamily="34" charset="0"/>
                <a:cs typeface="Arial" panose="020B0604020202020204" pitchFamily="34" charset="0"/>
              </a:rPr>
              <a:t>– ALERTA</a:t>
            </a:r>
          </a:p>
        </p:txBody>
      </p:sp>
      <p:pic>
        <p:nvPicPr>
          <p:cNvPr id="6" name="Imagem 5">
            <a:extLst>
              <a:ext uri="{FF2B5EF4-FFF2-40B4-BE49-F238E27FC236}">
                <a16:creationId xmlns:a16="http://schemas.microsoft.com/office/drawing/2014/main" id="{91465915-562C-45E7-908B-1C4AC534D08C}"/>
              </a:ext>
            </a:extLst>
          </p:cNvPr>
          <p:cNvPicPr>
            <a:picLocks noChangeAspect="1"/>
          </p:cNvPicPr>
          <p:nvPr/>
        </p:nvPicPr>
        <p:blipFill>
          <a:blip r:embed="rId3"/>
          <a:stretch>
            <a:fillRect/>
          </a:stretch>
        </p:blipFill>
        <p:spPr>
          <a:xfrm>
            <a:off x="2177680" y="1995155"/>
            <a:ext cx="8198680" cy="3353022"/>
          </a:xfrm>
          <a:prstGeom prst="rect">
            <a:avLst/>
          </a:prstGeom>
        </p:spPr>
      </p:pic>
      <p:sp>
        <p:nvSpPr>
          <p:cNvPr id="7" name="Espaço Reservado para Número de Slide 6">
            <a:extLst>
              <a:ext uri="{FF2B5EF4-FFF2-40B4-BE49-F238E27FC236}">
                <a16:creationId xmlns:a16="http://schemas.microsoft.com/office/drawing/2014/main" id="{384DE995-E803-4973-956B-D8109BD39232}"/>
              </a:ext>
            </a:extLst>
          </p:cNvPr>
          <p:cNvSpPr>
            <a:spLocks noGrp="1"/>
          </p:cNvSpPr>
          <p:nvPr>
            <p:ph type="sldNum" sz="quarter" idx="4"/>
          </p:nvPr>
        </p:nvSpPr>
        <p:spPr/>
        <p:txBody>
          <a:bodyPr/>
          <a:lstStyle/>
          <a:p>
            <a:fld id="{A76F54FF-76C4-4040-9315-59D5D23324F5}" type="slidenum">
              <a:rPr lang="pt-BR" smtClean="0"/>
              <a:pPr/>
              <a:t>41</a:t>
            </a:fld>
            <a:r>
              <a:rPr lang="pt-BR"/>
              <a:t> de 53</a:t>
            </a:r>
            <a:endParaRPr lang="pt-BR" dirty="0"/>
          </a:p>
        </p:txBody>
      </p:sp>
    </p:spTree>
    <p:extLst>
      <p:ext uri="{BB962C8B-B14F-4D97-AF65-F5344CB8AC3E}">
        <p14:creationId xmlns:p14="http://schemas.microsoft.com/office/powerpoint/2010/main" val="563533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aixaDeTexto 7"/>
          <p:cNvSpPr txBox="1"/>
          <p:nvPr/>
        </p:nvSpPr>
        <p:spPr>
          <a:xfrm>
            <a:off x="834887" y="1439934"/>
            <a:ext cx="11267000" cy="1692771"/>
          </a:xfrm>
          <a:prstGeom prst="rect">
            <a:avLst/>
          </a:prstGeom>
          <a:noFill/>
        </p:spPr>
        <p:txBody>
          <a:bodyPr wrap="square" rtlCol="0">
            <a:spAutoFit/>
          </a:bodyPr>
          <a:lstStyle/>
          <a:p>
            <a:pPr marL="457200" indent="-457200">
              <a:buFont typeface="+mj-lt"/>
              <a:buAutoNum type="arabicParenR"/>
            </a:pPr>
            <a:endParaRPr lang="pt-BR" sz="2400" dirty="0">
              <a:solidFill>
                <a:srgbClr val="002060"/>
              </a:solidFill>
            </a:endParaRPr>
          </a:p>
          <a:p>
            <a:pPr marL="457200" indent="-457200">
              <a:buFont typeface="+mj-lt"/>
              <a:buAutoNum type="arabicParenR"/>
            </a:pPr>
            <a:endParaRPr lang="pt-BR" sz="2400" dirty="0">
              <a:solidFill>
                <a:srgbClr val="002060"/>
              </a:solidFill>
            </a:endParaRPr>
          </a:p>
          <a:p>
            <a:pPr marL="457200" indent="-457200">
              <a:buFont typeface="+mj-lt"/>
              <a:buAutoNum type="arabicParenR"/>
            </a:pPr>
            <a:r>
              <a:rPr lang="pt-BR" sz="2800" dirty="0">
                <a:solidFill>
                  <a:srgbClr val="002060"/>
                </a:solidFill>
              </a:rPr>
              <a:t>Verificar o motivo do </a:t>
            </a:r>
            <a:r>
              <a:rPr lang="pt-BR" sz="2800" dirty="0" err="1">
                <a:solidFill>
                  <a:srgbClr val="002060"/>
                </a:solidFill>
              </a:rPr>
              <a:t>Restart</a:t>
            </a:r>
            <a:r>
              <a:rPr lang="pt-BR" sz="2800" dirty="0">
                <a:solidFill>
                  <a:srgbClr val="002060"/>
                </a:solidFill>
              </a:rPr>
              <a:t> no </a:t>
            </a:r>
            <a:r>
              <a:rPr lang="pt-BR" sz="2800" dirty="0" err="1">
                <a:solidFill>
                  <a:srgbClr val="002060"/>
                </a:solidFill>
              </a:rPr>
              <a:t>error</a:t>
            </a:r>
            <a:r>
              <a:rPr lang="pt-BR" sz="2800" dirty="0">
                <a:solidFill>
                  <a:srgbClr val="002060"/>
                </a:solidFill>
              </a:rPr>
              <a:t> log ou com as pessoas que tem acesso para reiniciar (infra ou DBA).</a:t>
            </a: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algn="ctr">
              <a:spcAft>
                <a:spcPts val="800"/>
              </a:spcAft>
            </a:pPr>
            <a:r>
              <a:rPr lang="pt-BR" sz="4000" b="1" dirty="0">
                <a:solidFill>
                  <a:srgbClr val="002060"/>
                </a:solidFill>
                <a:ea typeface="Calibri" panose="020F0502020204030204" pitchFamily="34" charset="0"/>
                <a:cs typeface="Arial" panose="020B0604020202020204" pitchFamily="34" charset="0"/>
              </a:rPr>
              <a:t>12) </a:t>
            </a:r>
            <a:r>
              <a:rPr lang="pt-BR" sz="4000" b="1" dirty="0">
                <a:solidFill>
                  <a:srgbClr val="002060"/>
                </a:solidFill>
                <a:cs typeface="Arial" panose="020B0604020202020204" pitchFamily="34" charset="0"/>
              </a:rPr>
              <a:t>SQL Server Reiniciado </a:t>
            </a:r>
            <a:r>
              <a:rPr lang="pt-BR" sz="4000" b="1" dirty="0">
                <a:solidFill>
                  <a:srgbClr val="002060"/>
                </a:solidFill>
                <a:ea typeface="Calibri" panose="020F0502020204030204" pitchFamily="34" charset="0"/>
                <a:cs typeface="Arial" panose="020B0604020202020204" pitchFamily="34" charset="0"/>
              </a:rPr>
              <a:t>– O que fazer?</a:t>
            </a:r>
          </a:p>
        </p:txBody>
      </p:sp>
      <p:sp>
        <p:nvSpPr>
          <p:cNvPr id="3" name="Espaço Reservado para Número de Slide 2">
            <a:extLst>
              <a:ext uri="{FF2B5EF4-FFF2-40B4-BE49-F238E27FC236}">
                <a16:creationId xmlns:a16="http://schemas.microsoft.com/office/drawing/2014/main" id="{952D299A-A74A-4D84-8FD9-64BB372AE232}"/>
              </a:ext>
            </a:extLst>
          </p:cNvPr>
          <p:cNvSpPr>
            <a:spLocks noGrp="1"/>
          </p:cNvSpPr>
          <p:nvPr>
            <p:ph type="sldNum" sz="quarter" idx="4"/>
          </p:nvPr>
        </p:nvSpPr>
        <p:spPr/>
        <p:txBody>
          <a:bodyPr/>
          <a:lstStyle/>
          <a:p>
            <a:fld id="{A76F54FF-76C4-4040-9315-59D5D23324F5}" type="slidenum">
              <a:rPr lang="pt-BR" smtClean="0"/>
              <a:pPr/>
              <a:t>42</a:t>
            </a:fld>
            <a:r>
              <a:rPr lang="pt-BR"/>
              <a:t> de 53</a:t>
            </a:r>
            <a:endParaRPr lang="pt-BR" dirty="0"/>
          </a:p>
        </p:txBody>
      </p:sp>
    </p:spTree>
    <p:extLst>
      <p:ext uri="{BB962C8B-B14F-4D97-AF65-F5344CB8AC3E}">
        <p14:creationId xmlns:p14="http://schemas.microsoft.com/office/powerpoint/2010/main" val="141142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13) </a:t>
            </a:r>
            <a:r>
              <a:rPr lang="pt-BR" sz="4000" b="1" dirty="0" err="1">
                <a:solidFill>
                  <a:srgbClr val="002060"/>
                </a:solidFill>
                <a:ea typeface="Calibri" panose="020F0502020204030204" pitchFamily="34" charset="0"/>
                <a:cs typeface="Arial" panose="020B0604020202020204" pitchFamily="34" charset="0"/>
              </a:rPr>
              <a:t>Database</a:t>
            </a:r>
            <a:r>
              <a:rPr lang="pt-BR" sz="4000" b="1" dirty="0">
                <a:solidFill>
                  <a:srgbClr val="002060"/>
                </a:solidFill>
                <a:ea typeface="Calibri" panose="020F0502020204030204" pitchFamily="34" charset="0"/>
                <a:cs typeface="Arial" panose="020B0604020202020204" pitchFamily="34" charset="0"/>
              </a:rPr>
              <a:t> Criada - ALERTA</a:t>
            </a:r>
          </a:p>
        </p:txBody>
      </p:sp>
      <p:pic>
        <p:nvPicPr>
          <p:cNvPr id="3" name="Imagem 2">
            <a:extLst>
              <a:ext uri="{FF2B5EF4-FFF2-40B4-BE49-F238E27FC236}">
                <a16:creationId xmlns:a16="http://schemas.microsoft.com/office/drawing/2014/main" id="{92059885-6305-413A-9113-F0CF20F53847}"/>
              </a:ext>
            </a:extLst>
          </p:cNvPr>
          <p:cNvPicPr>
            <a:picLocks noChangeAspect="1"/>
          </p:cNvPicPr>
          <p:nvPr/>
        </p:nvPicPr>
        <p:blipFill>
          <a:blip r:embed="rId3"/>
          <a:stretch>
            <a:fillRect/>
          </a:stretch>
        </p:blipFill>
        <p:spPr>
          <a:xfrm>
            <a:off x="1468511" y="1896583"/>
            <a:ext cx="9966658" cy="3483492"/>
          </a:xfrm>
          <a:prstGeom prst="rect">
            <a:avLst/>
          </a:prstGeom>
        </p:spPr>
      </p:pic>
      <p:sp>
        <p:nvSpPr>
          <p:cNvPr id="4" name="Espaço Reservado para Número de Slide 3">
            <a:extLst>
              <a:ext uri="{FF2B5EF4-FFF2-40B4-BE49-F238E27FC236}">
                <a16:creationId xmlns:a16="http://schemas.microsoft.com/office/drawing/2014/main" id="{E605BA88-8156-49F9-B80E-0601BE34315A}"/>
              </a:ext>
            </a:extLst>
          </p:cNvPr>
          <p:cNvSpPr>
            <a:spLocks noGrp="1"/>
          </p:cNvSpPr>
          <p:nvPr>
            <p:ph type="sldNum" sz="quarter" idx="4"/>
          </p:nvPr>
        </p:nvSpPr>
        <p:spPr/>
        <p:txBody>
          <a:bodyPr/>
          <a:lstStyle/>
          <a:p>
            <a:fld id="{A76F54FF-76C4-4040-9315-59D5D23324F5}" type="slidenum">
              <a:rPr lang="pt-BR" smtClean="0"/>
              <a:pPr/>
              <a:t>43</a:t>
            </a:fld>
            <a:r>
              <a:rPr lang="pt-BR"/>
              <a:t> de 53</a:t>
            </a:r>
            <a:endParaRPr lang="pt-BR" dirty="0"/>
          </a:p>
        </p:txBody>
      </p:sp>
    </p:spTree>
    <p:extLst>
      <p:ext uri="{BB962C8B-B14F-4D97-AF65-F5344CB8AC3E}">
        <p14:creationId xmlns:p14="http://schemas.microsoft.com/office/powerpoint/2010/main" val="1886859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13) </a:t>
            </a:r>
            <a:r>
              <a:rPr lang="pt-BR" sz="4000" b="1" dirty="0" err="1">
                <a:solidFill>
                  <a:srgbClr val="002060"/>
                </a:solidFill>
                <a:ea typeface="Calibri" panose="020F0502020204030204" pitchFamily="34" charset="0"/>
                <a:cs typeface="Arial" panose="020B0604020202020204" pitchFamily="34" charset="0"/>
              </a:rPr>
              <a:t>Database</a:t>
            </a:r>
            <a:r>
              <a:rPr lang="pt-BR" sz="4000" b="1" dirty="0">
                <a:solidFill>
                  <a:srgbClr val="002060"/>
                </a:solidFill>
                <a:ea typeface="Calibri" panose="020F0502020204030204" pitchFamily="34" charset="0"/>
                <a:cs typeface="Arial" panose="020B0604020202020204" pitchFamily="34" charset="0"/>
              </a:rPr>
              <a:t> Criada – O que fazer?</a:t>
            </a:r>
          </a:p>
        </p:txBody>
      </p:sp>
      <p:sp>
        <p:nvSpPr>
          <p:cNvPr id="4" name="CaixaDeTexto 3">
            <a:extLst>
              <a:ext uri="{FF2B5EF4-FFF2-40B4-BE49-F238E27FC236}">
                <a16:creationId xmlns:a16="http://schemas.microsoft.com/office/drawing/2014/main" id="{7779A567-DF82-41A6-B0AB-A11259BB1D18}"/>
              </a:ext>
            </a:extLst>
          </p:cNvPr>
          <p:cNvSpPr txBox="1"/>
          <p:nvPr/>
        </p:nvSpPr>
        <p:spPr>
          <a:xfrm>
            <a:off x="834887" y="1439934"/>
            <a:ext cx="11267000" cy="3108543"/>
          </a:xfrm>
          <a:prstGeom prst="rect">
            <a:avLst/>
          </a:prstGeom>
          <a:noFill/>
        </p:spPr>
        <p:txBody>
          <a:bodyPr wrap="square" rtlCol="0">
            <a:spAutoFit/>
          </a:bodyPr>
          <a:lstStyle/>
          <a:p>
            <a:pPr marL="514350" indent="-514350">
              <a:buFontTx/>
              <a:buAutoNum type="arabicParenR"/>
            </a:pPr>
            <a:endParaRPr lang="pt-BR" sz="2800" dirty="0">
              <a:solidFill>
                <a:srgbClr val="002060"/>
              </a:solidFill>
              <a:cs typeface="Arial" panose="020B0604020202020204" pitchFamily="34" charset="0"/>
            </a:endParaRPr>
          </a:p>
          <a:p>
            <a:pPr marL="514350" indent="-514350">
              <a:buFontTx/>
              <a:buAutoNum type="arabicParenR"/>
            </a:pPr>
            <a:endParaRPr lang="pt-BR" sz="2800" dirty="0">
              <a:solidFill>
                <a:srgbClr val="002060"/>
              </a:solidFill>
              <a:cs typeface="Arial" panose="020B0604020202020204" pitchFamily="34" charset="0"/>
            </a:endParaRPr>
          </a:p>
          <a:p>
            <a:pPr marL="514350" indent="-514350">
              <a:buFontTx/>
              <a:buAutoNum type="arabicParenR"/>
            </a:pPr>
            <a:r>
              <a:rPr lang="pt-BR" sz="2800" dirty="0">
                <a:solidFill>
                  <a:srgbClr val="002060"/>
                </a:solidFill>
                <a:cs typeface="Arial" panose="020B0604020202020204" pitchFamily="34" charset="0"/>
              </a:rPr>
              <a:t>Verificar com os responsáveis se estão cientes da nova base.</a:t>
            </a:r>
          </a:p>
          <a:p>
            <a:pPr marL="514350" indent="-514350">
              <a:buFontTx/>
              <a:buAutoNum type="arabicParenR"/>
            </a:pPr>
            <a:endParaRPr lang="pt-BR" sz="2800" dirty="0">
              <a:solidFill>
                <a:srgbClr val="002060"/>
              </a:solidFill>
              <a:cs typeface="Arial" panose="020B0604020202020204" pitchFamily="34" charset="0"/>
            </a:endParaRPr>
          </a:p>
          <a:p>
            <a:pPr marL="514350" indent="-514350">
              <a:buFontTx/>
              <a:buAutoNum type="arabicParenR"/>
            </a:pPr>
            <a:r>
              <a:rPr lang="pt-BR" sz="2800" dirty="0">
                <a:solidFill>
                  <a:srgbClr val="002060"/>
                </a:solidFill>
                <a:cs typeface="Arial" panose="020B0604020202020204" pitchFamily="34" charset="0"/>
              </a:rPr>
              <a:t>Verificar se é uma nova base de </a:t>
            </a:r>
            <a:r>
              <a:rPr lang="pt-BR" sz="2800" b="1" dirty="0">
                <a:solidFill>
                  <a:srgbClr val="002060"/>
                </a:solidFill>
                <a:cs typeface="Arial" panose="020B0604020202020204" pitchFamily="34" charset="0"/>
              </a:rPr>
              <a:t>produção</a:t>
            </a:r>
            <a:r>
              <a:rPr lang="pt-BR" sz="2800" dirty="0">
                <a:solidFill>
                  <a:srgbClr val="002060"/>
                </a:solidFill>
                <a:cs typeface="Arial" panose="020B0604020202020204" pitchFamily="34" charset="0"/>
              </a:rPr>
              <a:t> ou </a:t>
            </a:r>
            <a:r>
              <a:rPr lang="pt-BR" sz="2800" b="1" dirty="0">
                <a:solidFill>
                  <a:srgbClr val="002060"/>
                </a:solidFill>
                <a:cs typeface="Arial" panose="020B0604020202020204" pitchFamily="34" charset="0"/>
              </a:rPr>
              <a:t>homologação</a:t>
            </a:r>
            <a:r>
              <a:rPr lang="pt-BR" sz="2800" dirty="0">
                <a:solidFill>
                  <a:srgbClr val="002060"/>
                </a:solidFill>
                <a:cs typeface="Arial" panose="020B0604020202020204" pitchFamily="34" charset="0"/>
              </a:rPr>
              <a:t>.</a:t>
            </a:r>
          </a:p>
          <a:p>
            <a:pPr marL="514350" indent="-514350">
              <a:buFontTx/>
              <a:buAutoNum type="arabicParenR"/>
            </a:pPr>
            <a:endParaRPr lang="pt-BR" sz="2800" dirty="0">
              <a:solidFill>
                <a:srgbClr val="002060"/>
              </a:solidFill>
              <a:cs typeface="Arial" panose="020B0604020202020204" pitchFamily="34" charset="0"/>
            </a:endParaRPr>
          </a:p>
          <a:p>
            <a:pPr marL="514350" indent="-514350">
              <a:buFontTx/>
              <a:buAutoNum type="arabicParenR"/>
            </a:pPr>
            <a:r>
              <a:rPr lang="pt-BR" sz="2800" dirty="0">
                <a:solidFill>
                  <a:srgbClr val="002060"/>
                </a:solidFill>
                <a:cs typeface="Arial" panose="020B0604020202020204" pitchFamily="34" charset="0"/>
              </a:rPr>
              <a:t>Verificar qual o </a:t>
            </a:r>
            <a:r>
              <a:rPr lang="pt-BR" sz="2800" b="1" dirty="0">
                <a:solidFill>
                  <a:srgbClr val="002060"/>
                </a:solidFill>
                <a:cs typeface="Arial" panose="020B0604020202020204" pitchFamily="34" charset="0"/>
              </a:rPr>
              <a:t>Recovery </a:t>
            </a:r>
            <a:r>
              <a:rPr lang="pt-BR" sz="2800" b="1" dirty="0" err="1">
                <a:solidFill>
                  <a:srgbClr val="002060"/>
                </a:solidFill>
                <a:cs typeface="Arial" panose="020B0604020202020204" pitchFamily="34" charset="0"/>
              </a:rPr>
              <a:t>Model</a:t>
            </a:r>
            <a:r>
              <a:rPr lang="pt-BR" sz="2800" dirty="0">
                <a:solidFill>
                  <a:srgbClr val="002060"/>
                </a:solidFill>
                <a:cs typeface="Arial" panose="020B0604020202020204" pitchFamily="34" charset="0"/>
              </a:rPr>
              <a:t> mais adequado (</a:t>
            </a:r>
            <a:r>
              <a:rPr lang="pt-BR" sz="2800" b="1" dirty="0">
                <a:solidFill>
                  <a:srgbClr val="002060"/>
                </a:solidFill>
                <a:cs typeface="Arial" panose="020B0604020202020204" pitchFamily="34" charset="0"/>
              </a:rPr>
              <a:t>FULL</a:t>
            </a:r>
            <a:r>
              <a:rPr lang="pt-BR" sz="2800" dirty="0">
                <a:solidFill>
                  <a:srgbClr val="002060"/>
                </a:solidFill>
                <a:cs typeface="Arial" panose="020B0604020202020204" pitchFamily="34" charset="0"/>
              </a:rPr>
              <a:t> ou </a:t>
            </a:r>
            <a:r>
              <a:rPr lang="pt-BR" sz="2800" b="1" dirty="0">
                <a:solidFill>
                  <a:srgbClr val="002060"/>
                </a:solidFill>
                <a:cs typeface="Arial" panose="020B0604020202020204" pitchFamily="34" charset="0"/>
              </a:rPr>
              <a:t>SIMPLE</a:t>
            </a:r>
            <a:r>
              <a:rPr lang="pt-BR" sz="2800" dirty="0">
                <a:solidFill>
                  <a:srgbClr val="002060"/>
                </a:solidFill>
                <a:cs typeface="Arial" panose="020B0604020202020204" pitchFamily="34" charset="0"/>
              </a:rPr>
              <a:t>). </a:t>
            </a:r>
          </a:p>
        </p:txBody>
      </p:sp>
      <p:sp>
        <p:nvSpPr>
          <p:cNvPr id="3" name="Espaço Reservado para Número de Slide 2">
            <a:extLst>
              <a:ext uri="{FF2B5EF4-FFF2-40B4-BE49-F238E27FC236}">
                <a16:creationId xmlns:a16="http://schemas.microsoft.com/office/drawing/2014/main" id="{5242098A-370A-4601-A60C-8C6D14C04886}"/>
              </a:ext>
            </a:extLst>
          </p:cNvPr>
          <p:cNvSpPr>
            <a:spLocks noGrp="1"/>
          </p:cNvSpPr>
          <p:nvPr>
            <p:ph type="sldNum" sz="quarter" idx="4"/>
          </p:nvPr>
        </p:nvSpPr>
        <p:spPr/>
        <p:txBody>
          <a:bodyPr/>
          <a:lstStyle/>
          <a:p>
            <a:fld id="{A76F54FF-76C4-4040-9315-59D5D23324F5}" type="slidenum">
              <a:rPr lang="pt-BR" smtClean="0"/>
              <a:pPr/>
              <a:t>44</a:t>
            </a:fld>
            <a:r>
              <a:rPr lang="pt-BR"/>
              <a:t> de 53</a:t>
            </a:r>
            <a:endParaRPr lang="pt-BR" dirty="0"/>
          </a:p>
        </p:txBody>
      </p:sp>
    </p:spTree>
    <p:extLst>
      <p:ext uri="{BB962C8B-B14F-4D97-AF65-F5344CB8AC3E}">
        <p14:creationId xmlns:p14="http://schemas.microsoft.com/office/powerpoint/2010/main" val="251693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14) </a:t>
            </a:r>
            <a:r>
              <a:rPr lang="pt-BR" sz="4000" b="1" dirty="0" err="1">
                <a:solidFill>
                  <a:srgbClr val="002060"/>
                </a:solidFill>
                <a:cs typeface="Arial" panose="020B0604020202020204" pitchFamily="34" charset="0"/>
              </a:rPr>
              <a:t>Database</a:t>
            </a:r>
            <a:r>
              <a:rPr lang="pt-BR" sz="4000" b="1" dirty="0">
                <a:solidFill>
                  <a:srgbClr val="002060"/>
                </a:solidFill>
                <a:cs typeface="Arial" panose="020B0604020202020204" pitchFamily="34" charset="0"/>
              </a:rPr>
              <a:t> sem Backup</a:t>
            </a:r>
            <a:r>
              <a:rPr lang="pt-BR" sz="4000" dirty="0">
                <a:solidFill>
                  <a:srgbClr val="002060"/>
                </a:solidFill>
                <a:cs typeface="Arial" panose="020B0604020202020204" pitchFamily="34" charset="0"/>
              </a:rPr>
              <a:t> </a:t>
            </a:r>
            <a:r>
              <a:rPr lang="pt-BR" sz="4000" b="1" dirty="0">
                <a:solidFill>
                  <a:srgbClr val="002060"/>
                </a:solidFill>
                <a:ea typeface="Calibri" panose="020F0502020204030204" pitchFamily="34" charset="0"/>
                <a:cs typeface="Arial" panose="020B0604020202020204" pitchFamily="34" charset="0"/>
              </a:rPr>
              <a:t>– ALERTA</a:t>
            </a:r>
          </a:p>
        </p:txBody>
      </p:sp>
      <p:pic>
        <p:nvPicPr>
          <p:cNvPr id="4" name="Imagem 3">
            <a:extLst>
              <a:ext uri="{FF2B5EF4-FFF2-40B4-BE49-F238E27FC236}">
                <a16:creationId xmlns:a16="http://schemas.microsoft.com/office/drawing/2014/main" id="{9C552417-8A4C-471E-96AE-4EAA7155FCD3}"/>
              </a:ext>
            </a:extLst>
          </p:cNvPr>
          <p:cNvPicPr>
            <a:picLocks noChangeAspect="1"/>
          </p:cNvPicPr>
          <p:nvPr/>
        </p:nvPicPr>
        <p:blipFill>
          <a:blip r:embed="rId3"/>
          <a:stretch>
            <a:fillRect/>
          </a:stretch>
        </p:blipFill>
        <p:spPr>
          <a:xfrm>
            <a:off x="2672981" y="1683045"/>
            <a:ext cx="7058150" cy="4101066"/>
          </a:xfrm>
          <a:prstGeom prst="rect">
            <a:avLst/>
          </a:prstGeom>
        </p:spPr>
      </p:pic>
      <p:sp>
        <p:nvSpPr>
          <p:cNvPr id="6" name="Espaço Reservado para Número de Slide 5">
            <a:extLst>
              <a:ext uri="{FF2B5EF4-FFF2-40B4-BE49-F238E27FC236}">
                <a16:creationId xmlns:a16="http://schemas.microsoft.com/office/drawing/2014/main" id="{DA8F3D31-3BE2-4C7D-9053-5837B653F2A7}"/>
              </a:ext>
            </a:extLst>
          </p:cNvPr>
          <p:cNvSpPr>
            <a:spLocks noGrp="1"/>
          </p:cNvSpPr>
          <p:nvPr>
            <p:ph type="sldNum" sz="quarter" idx="4"/>
          </p:nvPr>
        </p:nvSpPr>
        <p:spPr/>
        <p:txBody>
          <a:bodyPr/>
          <a:lstStyle/>
          <a:p>
            <a:fld id="{A76F54FF-76C4-4040-9315-59D5D23324F5}" type="slidenum">
              <a:rPr lang="pt-BR" smtClean="0"/>
              <a:pPr/>
              <a:t>45</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aixaDeTexto 7"/>
          <p:cNvSpPr txBox="1"/>
          <p:nvPr/>
        </p:nvSpPr>
        <p:spPr>
          <a:xfrm>
            <a:off x="834887" y="1439934"/>
            <a:ext cx="11267000" cy="1261884"/>
          </a:xfrm>
          <a:prstGeom prst="rect">
            <a:avLst/>
          </a:prstGeom>
          <a:noFill/>
        </p:spPr>
        <p:txBody>
          <a:bodyPr wrap="square" rtlCol="0">
            <a:spAutoFit/>
          </a:bodyPr>
          <a:lstStyle/>
          <a:p>
            <a:pPr marL="457200" indent="-457200">
              <a:buFont typeface="+mj-lt"/>
              <a:buAutoNum type="arabicParenR"/>
            </a:pPr>
            <a:endParaRPr lang="pt-BR" sz="2400" dirty="0">
              <a:solidFill>
                <a:srgbClr val="002060"/>
              </a:solidFill>
            </a:endParaRPr>
          </a:p>
          <a:p>
            <a:pPr marL="457200" indent="-457200">
              <a:buFont typeface="+mj-lt"/>
              <a:buAutoNum type="arabicParenR"/>
            </a:pPr>
            <a:endParaRPr lang="pt-BR" sz="2400" dirty="0">
              <a:solidFill>
                <a:srgbClr val="002060"/>
              </a:solidFill>
            </a:endParaRPr>
          </a:p>
          <a:p>
            <a:pPr marL="457200" indent="-457200">
              <a:buFont typeface="+mj-lt"/>
              <a:buAutoNum type="arabicParenR"/>
            </a:pPr>
            <a:r>
              <a:rPr lang="pt-BR" sz="2800" dirty="0">
                <a:solidFill>
                  <a:srgbClr val="002060"/>
                </a:solidFill>
              </a:rPr>
              <a:t>Verificar se a rotina que realiza o Backup falhou ou se está travado</a:t>
            </a: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algn="ctr">
              <a:spcAft>
                <a:spcPts val="800"/>
              </a:spcAft>
            </a:pPr>
            <a:r>
              <a:rPr lang="pt-BR" sz="4000" b="1" dirty="0">
                <a:solidFill>
                  <a:srgbClr val="002060"/>
                </a:solidFill>
                <a:ea typeface="Calibri" panose="020F0502020204030204" pitchFamily="34" charset="0"/>
                <a:cs typeface="Arial" panose="020B0604020202020204" pitchFamily="34" charset="0"/>
              </a:rPr>
              <a:t>14) </a:t>
            </a:r>
            <a:r>
              <a:rPr lang="pt-BR" sz="4000" b="1" dirty="0" err="1">
                <a:solidFill>
                  <a:srgbClr val="002060"/>
                </a:solidFill>
                <a:cs typeface="Arial" panose="020B0604020202020204" pitchFamily="34" charset="0"/>
              </a:rPr>
              <a:t>Database</a:t>
            </a:r>
            <a:r>
              <a:rPr lang="pt-BR" sz="4000" b="1" dirty="0">
                <a:solidFill>
                  <a:srgbClr val="002060"/>
                </a:solidFill>
                <a:cs typeface="Arial" panose="020B0604020202020204" pitchFamily="34" charset="0"/>
              </a:rPr>
              <a:t> sem Backup </a:t>
            </a:r>
            <a:r>
              <a:rPr lang="pt-BR" sz="4000" b="1" dirty="0">
                <a:solidFill>
                  <a:srgbClr val="002060"/>
                </a:solidFill>
                <a:ea typeface="Calibri" panose="020F0502020204030204" pitchFamily="34" charset="0"/>
                <a:cs typeface="Arial" panose="020B0604020202020204" pitchFamily="34" charset="0"/>
              </a:rPr>
              <a:t>– O que fazer?</a:t>
            </a:r>
          </a:p>
        </p:txBody>
      </p:sp>
      <p:sp>
        <p:nvSpPr>
          <p:cNvPr id="3" name="Espaço Reservado para Número de Slide 2">
            <a:extLst>
              <a:ext uri="{FF2B5EF4-FFF2-40B4-BE49-F238E27FC236}">
                <a16:creationId xmlns:a16="http://schemas.microsoft.com/office/drawing/2014/main" id="{17EB3BB6-1877-42C7-AE9E-31953FF5266C}"/>
              </a:ext>
            </a:extLst>
          </p:cNvPr>
          <p:cNvSpPr>
            <a:spLocks noGrp="1"/>
          </p:cNvSpPr>
          <p:nvPr>
            <p:ph type="sldNum" sz="quarter" idx="4"/>
          </p:nvPr>
        </p:nvSpPr>
        <p:spPr/>
        <p:txBody>
          <a:bodyPr/>
          <a:lstStyle/>
          <a:p>
            <a:fld id="{A76F54FF-76C4-4040-9315-59D5D23324F5}" type="slidenum">
              <a:rPr lang="pt-BR" smtClean="0"/>
              <a:pPr/>
              <a:t>46</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r>
              <a:rPr lang="pt-BR" sz="4000" b="1" dirty="0">
                <a:solidFill>
                  <a:srgbClr val="002060"/>
                </a:solidFill>
                <a:ea typeface="Calibri" panose="020F0502020204030204" pitchFamily="34" charset="0"/>
                <a:cs typeface="Arial" panose="020B0604020202020204" pitchFamily="34" charset="0"/>
              </a:rPr>
              <a:t>15) Alertas de Severidade</a:t>
            </a:r>
            <a:endParaRPr lang="pt-BR" sz="4000" b="1" dirty="0">
              <a:solidFill>
                <a:srgbClr val="002060"/>
              </a:solidFill>
            </a:endParaRPr>
          </a:p>
        </p:txBody>
      </p:sp>
      <p:pic>
        <p:nvPicPr>
          <p:cNvPr id="7" name="Imagem 6">
            <a:extLst>
              <a:ext uri="{FF2B5EF4-FFF2-40B4-BE49-F238E27FC236}">
                <a16:creationId xmlns:a16="http://schemas.microsoft.com/office/drawing/2014/main" id="{74CA29A3-3E41-4B9F-B298-51A917332040}"/>
              </a:ext>
            </a:extLst>
          </p:cNvPr>
          <p:cNvPicPr>
            <a:picLocks noChangeAspect="1"/>
          </p:cNvPicPr>
          <p:nvPr/>
        </p:nvPicPr>
        <p:blipFill>
          <a:blip r:embed="rId3"/>
          <a:stretch>
            <a:fillRect/>
          </a:stretch>
        </p:blipFill>
        <p:spPr>
          <a:xfrm>
            <a:off x="921126" y="1998514"/>
            <a:ext cx="2557739" cy="3264162"/>
          </a:xfrm>
          <a:prstGeom prst="rect">
            <a:avLst/>
          </a:prstGeom>
        </p:spPr>
      </p:pic>
      <p:pic>
        <p:nvPicPr>
          <p:cNvPr id="8" name="Imagem 7">
            <a:extLst>
              <a:ext uri="{FF2B5EF4-FFF2-40B4-BE49-F238E27FC236}">
                <a16:creationId xmlns:a16="http://schemas.microsoft.com/office/drawing/2014/main" id="{647B3B44-F761-40F2-BABB-2D48A08A9707}"/>
              </a:ext>
            </a:extLst>
          </p:cNvPr>
          <p:cNvPicPr>
            <a:picLocks noChangeAspect="1"/>
          </p:cNvPicPr>
          <p:nvPr/>
        </p:nvPicPr>
        <p:blipFill>
          <a:blip r:embed="rId4"/>
          <a:stretch>
            <a:fillRect/>
          </a:stretch>
        </p:blipFill>
        <p:spPr>
          <a:xfrm>
            <a:off x="4306012" y="2163745"/>
            <a:ext cx="6696075" cy="2933700"/>
          </a:xfrm>
          <a:prstGeom prst="rect">
            <a:avLst/>
          </a:prstGeom>
        </p:spPr>
      </p:pic>
      <p:sp>
        <p:nvSpPr>
          <p:cNvPr id="3" name="Espaço Reservado para Número de Slide 2">
            <a:extLst>
              <a:ext uri="{FF2B5EF4-FFF2-40B4-BE49-F238E27FC236}">
                <a16:creationId xmlns:a16="http://schemas.microsoft.com/office/drawing/2014/main" id="{FD9A1024-6945-4077-A97E-E9BA1B473B92}"/>
              </a:ext>
            </a:extLst>
          </p:cNvPr>
          <p:cNvSpPr>
            <a:spLocks noGrp="1"/>
          </p:cNvSpPr>
          <p:nvPr>
            <p:ph type="sldNum" sz="quarter" idx="4"/>
          </p:nvPr>
        </p:nvSpPr>
        <p:spPr/>
        <p:txBody>
          <a:bodyPr/>
          <a:lstStyle/>
          <a:p>
            <a:fld id="{A76F54FF-76C4-4040-9315-59D5D23324F5}" type="slidenum">
              <a:rPr lang="pt-BR" smtClean="0"/>
              <a:pPr/>
              <a:t>47</a:t>
            </a:fld>
            <a:r>
              <a:rPr lang="pt-BR"/>
              <a:t> de 53</a:t>
            </a:r>
            <a:endParaRPr lang="pt-BR" dirty="0"/>
          </a:p>
        </p:txBody>
      </p:sp>
    </p:spTree>
    <p:extLst>
      <p:ext uri="{BB962C8B-B14F-4D97-AF65-F5344CB8AC3E}">
        <p14:creationId xmlns:p14="http://schemas.microsoft.com/office/powerpoint/2010/main" val="3082846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834887" y="1439934"/>
            <a:ext cx="11267000" cy="4924425"/>
          </a:xfrm>
          <a:prstGeom prst="rect">
            <a:avLst/>
          </a:prstGeom>
          <a:noFill/>
        </p:spPr>
        <p:txBody>
          <a:bodyPr wrap="square" rtlCol="0">
            <a:spAutoFit/>
          </a:bodyPr>
          <a:lstStyle/>
          <a:p>
            <a:r>
              <a:rPr lang="pt-BR" sz="2600" dirty="0">
                <a:solidFill>
                  <a:srgbClr val="002060"/>
                </a:solidFill>
              </a:rPr>
              <a:t>Erros de severidade que variam de </a:t>
            </a:r>
            <a:r>
              <a:rPr lang="pt-BR" sz="2600" b="1" dirty="0">
                <a:solidFill>
                  <a:srgbClr val="002060"/>
                </a:solidFill>
              </a:rPr>
              <a:t>0 à 25</a:t>
            </a:r>
            <a:r>
              <a:rPr lang="pt-BR" sz="2600" dirty="0">
                <a:solidFill>
                  <a:srgbClr val="002060"/>
                </a:solidFill>
              </a:rPr>
              <a:t>:</a:t>
            </a:r>
          </a:p>
          <a:p>
            <a:endParaRPr lang="pt-BR" sz="2600" dirty="0">
              <a:solidFill>
                <a:srgbClr val="002060"/>
              </a:solidFill>
            </a:endParaRPr>
          </a:p>
          <a:p>
            <a:pPr marL="914400" lvl="1" indent="-457200">
              <a:buFont typeface="Arial" panose="020B0604020202020204" pitchFamily="34" charset="0"/>
              <a:buChar char="•"/>
            </a:pPr>
            <a:r>
              <a:rPr lang="pt-BR" sz="2600" b="1" dirty="0">
                <a:solidFill>
                  <a:srgbClr val="002060"/>
                </a:solidFill>
              </a:rPr>
              <a:t>0-16 -</a:t>
            </a:r>
            <a:r>
              <a:rPr lang="pt-BR" sz="2600" dirty="0">
                <a:solidFill>
                  <a:srgbClr val="002060"/>
                </a:solidFill>
              </a:rPr>
              <a:t> são informações de mensagens e erros menos graves</a:t>
            </a:r>
          </a:p>
          <a:p>
            <a:pPr marL="914400" lvl="1" indent="-457200">
              <a:buFont typeface="Arial" panose="020B0604020202020204" pitchFamily="34" charset="0"/>
              <a:buChar char="•"/>
            </a:pPr>
            <a:r>
              <a:rPr lang="pt-BR" sz="2600" b="1" dirty="0">
                <a:solidFill>
                  <a:srgbClr val="002060"/>
                </a:solidFill>
              </a:rPr>
              <a:t>17-19 –</a:t>
            </a:r>
            <a:r>
              <a:rPr lang="pt-BR" sz="2600" dirty="0">
                <a:solidFill>
                  <a:srgbClr val="002060"/>
                </a:solidFill>
              </a:rPr>
              <a:t> Erros um pouco mais graves mais que não matam a conexão</a:t>
            </a:r>
          </a:p>
          <a:p>
            <a:pPr marL="914400" lvl="1" indent="-457200">
              <a:buFont typeface="Arial" panose="020B0604020202020204" pitchFamily="34" charset="0"/>
              <a:buChar char="•"/>
            </a:pPr>
            <a:r>
              <a:rPr lang="pt-BR" sz="2600" b="1" dirty="0">
                <a:solidFill>
                  <a:srgbClr val="002060"/>
                </a:solidFill>
              </a:rPr>
              <a:t>20 -</a:t>
            </a:r>
            <a:r>
              <a:rPr lang="pt-BR" sz="2600" dirty="0">
                <a:solidFill>
                  <a:srgbClr val="002060"/>
                </a:solidFill>
              </a:rPr>
              <a:t> Mata a conexão da aplicação com o banco mas não tem impacto no servidor</a:t>
            </a:r>
          </a:p>
          <a:p>
            <a:pPr marL="914400" lvl="1" indent="-457200">
              <a:buFont typeface="Arial" panose="020B0604020202020204" pitchFamily="34" charset="0"/>
              <a:buChar char="•"/>
            </a:pPr>
            <a:r>
              <a:rPr lang="pt-BR" sz="2600" b="1" dirty="0">
                <a:solidFill>
                  <a:srgbClr val="002060"/>
                </a:solidFill>
              </a:rPr>
              <a:t>21 – </a:t>
            </a:r>
            <a:r>
              <a:rPr lang="pt-BR" sz="2600" dirty="0">
                <a:solidFill>
                  <a:srgbClr val="002060"/>
                </a:solidFill>
              </a:rPr>
              <a:t>Aconteceu um problema grave em uma base mas é improvável que tenha sido danificada</a:t>
            </a:r>
          </a:p>
          <a:p>
            <a:pPr marL="914400" lvl="1" indent="-457200">
              <a:buFont typeface="Arial" panose="020B0604020202020204" pitchFamily="34" charset="0"/>
              <a:buChar char="•"/>
            </a:pPr>
            <a:r>
              <a:rPr lang="pt-BR" sz="2600" b="1" dirty="0">
                <a:solidFill>
                  <a:srgbClr val="002060"/>
                </a:solidFill>
              </a:rPr>
              <a:t>22-25 – </a:t>
            </a:r>
            <a:r>
              <a:rPr lang="pt-BR" sz="2600" b="1" dirty="0">
                <a:solidFill>
                  <a:srgbClr val="FF0000"/>
                </a:solidFill>
              </a:rPr>
              <a:t>A CASA CAIU!!!</a:t>
            </a:r>
            <a:r>
              <a:rPr lang="pt-BR" sz="2600" dirty="0">
                <a:solidFill>
                  <a:srgbClr val="FF0000"/>
                </a:solidFill>
              </a:rPr>
              <a:t> </a:t>
            </a:r>
            <a:r>
              <a:rPr lang="pt-BR" sz="2600" dirty="0">
                <a:solidFill>
                  <a:srgbClr val="002060"/>
                </a:solidFill>
              </a:rPr>
              <a:t>Ou é problema de corrupção ou o SQL Server caiu por um erro grave</a:t>
            </a:r>
          </a:p>
          <a:p>
            <a:pPr marL="914400" lvl="1" indent="-457200">
              <a:buFont typeface="Arial" panose="020B0604020202020204" pitchFamily="34" charset="0"/>
              <a:buChar char="•"/>
            </a:pPr>
            <a:endParaRPr lang="pt-BR" dirty="0">
              <a:solidFill>
                <a:srgbClr val="002060"/>
              </a:solidFill>
            </a:endParaRPr>
          </a:p>
          <a:p>
            <a:endParaRPr lang="pt-BR" dirty="0">
              <a:solidFill>
                <a:srgbClr val="002060"/>
              </a:solidFill>
            </a:endParaRPr>
          </a:p>
          <a:p>
            <a:r>
              <a:rPr lang="pt-BR" b="1" dirty="0">
                <a:solidFill>
                  <a:srgbClr val="002060"/>
                </a:solidFill>
              </a:rPr>
              <a:t>Lista completa com detalhes: </a:t>
            </a:r>
            <a:r>
              <a:rPr lang="pt-BR" b="1" dirty="0">
                <a:solidFill>
                  <a:srgbClr val="002060"/>
                </a:solidFill>
                <a:hlinkClick r:id="rId3"/>
              </a:rPr>
              <a:t>http://msdn.microsoft.com/en-us/library/ms164086.aspx</a:t>
            </a:r>
            <a:endParaRPr lang="pt-BR" b="1" dirty="0">
              <a:solidFill>
                <a:srgbClr val="002060"/>
              </a:solidFill>
            </a:endParaRP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lvl="0" algn="ctr"/>
            <a:r>
              <a:rPr lang="pt-BR" sz="4000" b="1" dirty="0">
                <a:solidFill>
                  <a:srgbClr val="002060"/>
                </a:solidFill>
                <a:ea typeface="Calibri" panose="020F0502020204030204" pitchFamily="34" charset="0"/>
                <a:cs typeface="Arial" panose="020B0604020202020204" pitchFamily="34" charset="0"/>
              </a:rPr>
              <a:t>15) Alertas de Severidade</a:t>
            </a:r>
            <a:endParaRPr lang="pt-BR" sz="4000" b="1" dirty="0">
              <a:solidFill>
                <a:srgbClr val="002060"/>
              </a:solidFill>
            </a:endParaRPr>
          </a:p>
        </p:txBody>
      </p:sp>
      <p:sp>
        <p:nvSpPr>
          <p:cNvPr id="3" name="Espaço Reservado para Número de Slide 2">
            <a:extLst>
              <a:ext uri="{FF2B5EF4-FFF2-40B4-BE49-F238E27FC236}">
                <a16:creationId xmlns:a16="http://schemas.microsoft.com/office/drawing/2014/main" id="{7266C26F-B533-4977-9E2D-7FAA4C7621E6}"/>
              </a:ext>
            </a:extLst>
          </p:cNvPr>
          <p:cNvSpPr>
            <a:spLocks noGrp="1"/>
          </p:cNvSpPr>
          <p:nvPr>
            <p:ph type="sldNum" sz="quarter" idx="4"/>
          </p:nvPr>
        </p:nvSpPr>
        <p:spPr/>
        <p:txBody>
          <a:bodyPr/>
          <a:lstStyle/>
          <a:p>
            <a:fld id="{A76F54FF-76C4-4040-9315-59D5D23324F5}" type="slidenum">
              <a:rPr lang="pt-BR" smtClean="0"/>
              <a:pPr/>
              <a:t>48</a:t>
            </a:fld>
            <a:r>
              <a:rPr lang="pt-BR"/>
              <a:t> de 53</a:t>
            </a:r>
            <a:endParaRPr lang="pt-BR" dirty="0"/>
          </a:p>
        </p:txBody>
      </p:sp>
    </p:spTree>
    <p:extLst>
      <p:ext uri="{BB962C8B-B14F-4D97-AF65-F5344CB8AC3E}">
        <p14:creationId xmlns:p14="http://schemas.microsoft.com/office/powerpoint/2010/main" val="68125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834887" y="1439934"/>
            <a:ext cx="11267000" cy="2092881"/>
          </a:xfrm>
          <a:prstGeom prst="rect">
            <a:avLst/>
          </a:prstGeom>
          <a:noFill/>
        </p:spPr>
        <p:txBody>
          <a:bodyPr wrap="square" rtlCol="0">
            <a:spAutoFit/>
          </a:bodyPr>
          <a:lstStyle/>
          <a:p>
            <a:endParaRPr lang="pt-BR" sz="2600" dirty="0">
              <a:solidFill>
                <a:srgbClr val="002060"/>
              </a:solidFill>
            </a:endParaRPr>
          </a:p>
          <a:p>
            <a:r>
              <a:rPr lang="pt-BR" sz="2600" dirty="0">
                <a:solidFill>
                  <a:srgbClr val="002060"/>
                </a:solidFill>
              </a:rPr>
              <a:t>Os alertas </a:t>
            </a:r>
            <a:r>
              <a:rPr lang="pt-BR" sz="2600" b="1" dirty="0">
                <a:solidFill>
                  <a:srgbClr val="002060"/>
                </a:solidFill>
              </a:rPr>
              <a:t>823</a:t>
            </a:r>
            <a:r>
              <a:rPr lang="pt-BR" sz="2600" dirty="0">
                <a:solidFill>
                  <a:srgbClr val="002060"/>
                </a:solidFill>
              </a:rPr>
              <a:t>, </a:t>
            </a:r>
            <a:r>
              <a:rPr lang="pt-BR" sz="2600" b="1" dirty="0">
                <a:solidFill>
                  <a:srgbClr val="002060"/>
                </a:solidFill>
              </a:rPr>
              <a:t>824</a:t>
            </a:r>
            <a:r>
              <a:rPr lang="pt-BR" sz="2600" dirty="0">
                <a:solidFill>
                  <a:srgbClr val="002060"/>
                </a:solidFill>
              </a:rPr>
              <a:t> e </a:t>
            </a:r>
            <a:r>
              <a:rPr lang="pt-BR" sz="2600" b="1" dirty="0">
                <a:solidFill>
                  <a:srgbClr val="002060"/>
                </a:solidFill>
              </a:rPr>
              <a:t>825</a:t>
            </a:r>
            <a:r>
              <a:rPr lang="pt-BR" sz="2600" dirty="0">
                <a:solidFill>
                  <a:srgbClr val="002060"/>
                </a:solidFill>
              </a:rPr>
              <a:t> podem indicar problemas de I/0 associadas a corrupção de disco.</a:t>
            </a:r>
          </a:p>
          <a:p>
            <a:endParaRPr lang="pt-BR" sz="2600" dirty="0">
              <a:solidFill>
                <a:srgbClr val="002060"/>
              </a:solidFill>
            </a:endParaRPr>
          </a:p>
          <a:p>
            <a:r>
              <a:rPr lang="pt-BR" sz="2600" b="1" dirty="0">
                <a:solidFill>
                  <a:srgbClr val="002060"/>
                </a:solidFill>
              </a:rPr>
              <a:t>OBS: </a:t>
            </a:r>
            <a:r>
              <a:rPr lang="pt-BR" sz="2600" dirty="0">
                <a:solidFill>
                  <a:srgbClr val="002060"/>
                </a:solidFill>
              </a:rPr>
              <a:t>Esses alertas não são testados.</a:t>
            </a: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lvl="0" algn="ctr"/>
            <a:r>
              <a:rPr lang="pt-BR" sz="4000" b="1" dirty="0">
                <a:solidFill>
                  <a:srgbClr val="002060"/>
                </a:solidFill>
                <a:ea typeface="Calibri" panose="020F0502020204030204" pitchFamily="34" charset="0"/>
                <a:cs typeface="Arial" panose="020B0604020202020204" pitchFamily="34" charset="0"/>
              </a:rPr>
              <a:t>15) Alertas de Severidade</a:t>
            </a:r>
            <a:endParaRPr lang="pt-BR" sz="4000" b="1" dirty="0">
              <a:solidFill>
                <a:srgbClr val="002060"/>
              </a:solidFill>
            </a:endParaRPr>
          </a:p>
        </p:txBody>
      </p:sp>
      <p:graphicFrame>
        <p:nvGraphicFramePr>
          <p:cNvPr id="6" name="Tabela 5">
            <a:extLst>
              <a:ext uri="{FF2B5EF4-FFF2-40B4-BE49-F238E27FC236}">
                <a16:creationId xmlns:a16="http://schemas.microsoft.com/office/drawing/2014/main" id="{08672157-A322-452C-ABA7-D07B4EA7495A}"/>
              </a:ext>
            </a:extLst>
          </p:cNvPr>
          <p:cNvGraphicFramePr>
            <a:graphicFrameLocks noGrp="1"/>
          </p:cNvGraphicFramePr>
          <p:nvPr>
            <p:extLst>
              <p:ext uri="{D42A27DB-BD31-4B8C-83A1-F6EECF244321}">
                <p14:modId xmlns:p14="http://schemas.microsoft.com/office/powerpoint/2010/main" val="72625202"/>
              </p:ext>
            </p:extLst>
          </p:nvPr>
        </p:nvGraphicFramePr>
        <p:xfrm>
          <a:off x="1933500" y="3873362"/>
          <a:ext cx="7986676" cy="2140780"/>
        </p:xfrm>
        <a:graphic>
          <a:graphicData uri="http://schemas.openxmlformats.org/drawingml/2006/table">
            <a:tbl>
              <a:tblPr firstRow="1" firstCol="1" bandRow="1">
                <a:tableStyleId>{5C22544A-7EE6-4342-B048-85BDC9FD1C3A}</a:tableStyleId>
              </a:tblPr>
              <a:tblGrid>
                <a:gridCol w="1245628">
                  <a:extLst>
                    <a:ext uri="{9D8B030D-6E8A-4147-A177-3AD203B41FA5}">
                      <a16:colId xmlns:a16="http://schemas.microsoft.com/office/drawing/2014/main" val="2717156518"/>
                    </a:ext>
                  </a:extLst>
                </a:gridCol>
                <a:gridCol w="6741048">
                  <a:extLst>
                    <a:ext uri="{9D8B030D-6E8A-4147-A177-3AD203B41FA5}">
                      <a16:colId xmlns:a16="http://schemas.microsoft.com/office/drawing/2014/main" val="2088171170"/>
                    </a:ext>
                  </a:extLst>
                </a:gridCol>
              </a:tblGrid>
              <a:tr h="535195">
                <a:tc>
                  <a:txBody>
                    <a:bodyPr/>
                    <a:lstStyle/>
                    <a:p>
                      <a:pPr algn="ctr">
                        <a:lnSpc>
                          <a:spcPct val="107000"/>
                        </a:lnSpc>
                        <a:spcAft>
                          <a:spcPts val="800"/>
                        </a:spcAft>
                      </a:pPr>
                      <a:r>
                        <a:rPr lang="pt-BR" sz="2000" dirty="0">
                          <a:effectLst/>
                        </a:rPr>
                        <a:t>Alerta  </a:t>
                      </a:r>
                      <a:endParaRPr lang="pt-BR"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800"/>
                        </a:spcAft>
                      </a:pPr>
                      <a:r>
                        <a:rPr lang="pt-BR" sz="2000" dirty="0">
                          <a:effectLst/>
                        </a:rPr>
                        <a:t>Link Referência</a:t>
                      </a:r>
                      <a:endParaRPr lang="pt-BR"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2627899317"/>
                  </a:ext>
                </a:extLst>
              </a:tr>
              <a:tr h="535195">
                <a:tc>
                  <a:txBody>
                    <a:bodyPr/>
                    <a:lstStyle/>
                    <a:p>
                      <a:pPr algn="ctr">
                        <a:lnSpc>
                          <a:spcPct val="107000"/>
                        </a:lnSpc>
                        <a:spcAft>
                          <a:spcPts val="800"/>
                        </a:spcAft>
                      </a:pPr>
                      <a:r>
                        <a:rPr lang="pt-BR" sz="2000" dirty="0">
                          <a:effectLst/>
                        </a:rPr>
                        <a:t>823</a:t>
                      </a:r>
                      <a:endParaRPr lang="pt-BR"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800"/>
                        </a:spcAft>
                      </a:pPr>
                      <a:r>
                        <a:rPr lang="pt-BR" sz="2000" u="sng" dirty="0">
                          <a:effectLst/>
                          <a:hlinkClick r:id="rId3"/>
                        </a:rPr>
                        <a:t>https://support.microsoft.com/pt-br/kb/828339</a:t>
                      </a:r>
                      <a:endParaRPr lang="pt-BR"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1591785559"/>
                  </a:ext>
                </a:extLst>
              </a:tr>
              <a:tr h="535195">
                <a:tc>
                  <a:txBody>
                    <a:bodyPr/>
                    <a:lstStyle/>
                    <a:p>
                      <a:pPr algn="ctr">
                        <a:lnSpc>
                          <a:spcPct val="107000"/>
                        </a:lnSpc>
                        <a:spcAft>
                          <a:spcPts val="800"/>
                        </a:spcAft>
                      </a:pPr>
                      <a:r>
                        <a:rPr lang="pt-BR" sz="2000">
                          <a:effectLst/>
                        </a:rPr>
                        <a:t>824</a:t>
                      </a:r>
                      <a:endParaRPr lang="pt-BR" sz="2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800"/>
                        </a:spcAft>
                      </a:pPr>
                      <a:r>
                        <a:rPr lang="pt-BR" sz="2000" u="sng" dirty="0">
                          <a:effectLst/>
                          <a:hlinkClick r:id="rId4"/>
                        </a:rPr>
                        <a:t>https://support.microsoft.com/pt-br/kb/2015756</a:t>
                      </a:r>
                      <a:endParaRPr lang="pt-BR"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1295775717"/>
                  </a:ext>
                </a:extLst>
              </a:tr>
              <a:tr h="535195">
                <a:tc>
                  <a:txBody>
                    <a:bodyPr/>
                    <a:lstStyle/>
                    <a:p>
                      <a:pPr algn="ctr">
                        <a:lnSpc>
                          <a:spcPct val="107000"/>
                        </a:lnSpc>
                        <a:spcAft>
                          <a:spcPts val="800"/>
                        </a:spcAft>
                      </a:pPr>
                      <a:r>
                        <a:rPr lang="pt-BR" sz="2000">
                          <a:effectLst/>
                        </a:rPr>
                        <a:t>825</a:t>
                      </a:r>
                      <a:endParaRPr lang="pt-BR" sz="20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800"/>
                        </a:spcAft>
                      </a:pPr>
                      <a:r>
                        <a:rPr lang="pt-BR" sz="2000" u="sng" dirty="0">
                          <a:effectLst/>
                          <a:hlinkClick r:id="rId5"/>
                        </a:rPr>
                        <a:t>https://support.microsoft.com/pt-br/kb/2015757</a:t>
                      </a:r>
                      <a:endParaRPr lang="pt-BR"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ctr"/>
                </a:tc>
                <a:extLst>
                  <a:ext uri="{0D108BD9-81ED-4DB2-BD59-A6C34878D82A}">
                    <a16:rowId xmlns:a16="http://schemas.microsoft.com/office/drawing/2014/main" val="1406052351"/>
                  </a:ext>
                </a:extLst>
              </a:tr>
            </a:tbl>
          </a:graphicData>
        </a:graphic>
      </p:graphicFrame>
      <p:sp>
        <p:nvSpPr>
          <p:cNvPr id="7" name="Espaço Reservado para Número de Slide 6">
            <a:extLst>
              <a:ext uri="{FF2B5EF4-FFF2-40B4-BE49-F238E27FC236}">
                <a16:creationId xmlns:a16="http://schemas.microsoft.com/office/drawing/2014/main" id="{0271C8F1-31AA-46B9-929A-E4E413803BCA}"/>
              </a:ext>
            </a:extLst>
          </p:cNvPr>
          <p:cNvSpPr>
            <a:spLocks noGrp="1"/>
          </p:cNvSpPr>
          <p:nvPr>
            <p:ph type="sldNum" sz="quarter" idx="4"/>
          </p:nvPr>
        </p:nvSpPr>
        <p:spPr/>
        <p:txBody>
          <a:bodyPr/>
          <a:lstStyle/>
          <a:p>
            <a:fld id="{A76F54FF-76C4-4040-9315-59D5D23324F5}" type="slidenum">
              <a:rPr lang="pt-BR" smtClean="0"/>
              <a:pPr/>
              <a:t>49</a:t>
            </a:fld>
            <a:r>
              <a:rPr lang="pt-BR"/>
              <a:t> de 53</a:t>
            </a:r>
            <a:endParaRPr lang="pt-BR" dirty="0"/>
          </a:p>
        </p:txBody>
      </p:sp>
    </p:spTree>
    <p:extLst>
      <p:ext uri="{BB962C8B-B14F-4D97-AF65-F5344CB8AC3E}">
        <p14:creationId xmlns:p14="http://schemas.microsoft.com/office/powerpoint/2010/main" val="4256072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aixaDeTexto 7"/>
          <p:cNvSpPr txBox="1"/>
          <p:nvPr/>
        </p:nvSpPr>
        <p:spPr>
          <a:xfrm>
            <a:off x="834887" y="1439934"/>
            <a:ext cx="11267000" cy="3785652"/>
          </a:xfrm>
          <a:prstGeom prst="rect">
            <a:avLst/>
          </a:prstGeom>
          <a:noFill/>
        </p:spPr>
        <p:txBody>
          <a:bodyPr wrap="square" rtlCol="0">
            <a:spAutoFit/>
          </a:bodyPr>
          <a:lstStyle/>
          <a:p>
            <a:endParaRPr lang="pt-BR" sz="2400" b="1" dirty="0">
              <a:cs typeface="Arial" panose="020B0604020202020204" pitchFamily="34" charset="0"/>
            </a:endParaRPr>
          </a:p>
          <a:p>
            <a:endParaRPr lang="pt-BR" sz="2400" b="1" dirty="0">
              <a:cs typeface="Arial" panose="020B0604020202020204" pitchFamily="34" charset="0"/>
            </a:endParaRPr>
          </a:p>
          <a:p>
            <a:r>
              <a:rPr lang="pt-BR" sz="2400" b="1" dirty="0">
                <a:solidFill>
                  <a:srgbClr val="002060"/>
                </a:solidFill>
                <a:cs typeface="Arial" panose="020B0604020202020204" pitchFamily="34" charset="0"/>
              </a:rPr>
              <a:t>1)</a:t>
            </a:r>
            <a:r>
              <a:rPr lang="pt-BR" sz="2400" dirty="0">
                <a:solidFill>
                  <a:srgbClr val="002060"/>
                </a:solidFill>
                <a:cs typeface="Arial" panose="020B0604020202020204" pitchFamily="34" charset="0"/>
              </a:rPr>
              <a:t> Executar a procedure </a:t>
            </a:r>
            <a:r>
              <a:rPr lang="pt-BR" sz="2400" b="1" dirty="0">
                <a:solidFill>
                  <a:srgbClr val="002060"/>
                </a:solidFill>
                <a:cs typeface="Arial" panose="020B0604020202020204" pitchFamily="34" charset="0"/>
              </a:rPr>
              <a:t>whoisactive</a:t>
            </a:r>
            <a:r>
              <a:rPr lang="pt-BR" sz="2400" dirty="0">
                <a:solidFill>
                  <a:srgbClr val="002060"/>
                </a:solidFill>
                <a:cs typeface="Arial" panose="020B0604020202020204" pitchFamily="34" charset="0"/>
              </a:rPr>
              <a:t> para ver os processos envolvidos</a:t>
            </a:r>
          </a:p>
          <a:p>
            <a:pPr marL="514350" indent="-514350">
              <a:buAutoNum type="arabicParenR"/>
            </a:pPr>
            <a:endParaRPr lang="pt-BR" sz="2400" dirty="0">
              <a:solidFill>
                <a:srgbClr val="002060"/>
              </a:solidFill>
              <a:cs typeface="Arial" panose="020B0604020202020204" pitchFamily="34" charset="0"/>
            </a:endParaRPr>
          </a:p>
          <a:p>
            <a:pPr marL="514350" indent="-514350">
              <a:buAutoNum type="arabicParenR"/>
            </a:pPr>
            <a:endParaRPr lang="pt-BR" sz="2400" dirty="0">
              <a:solidFill>
                <a:srgbClr val="002060"/>
              </a:solidFill>
              <a:cs typeface="Arial" panose="020B0604020202020204" pitchFamily="34" charset="0"/>
            </a:endParaRPr>
          </a:p>
          <a:p>
            <a:r>
              <a:rPr lang="pt-BR" sz="2400" b="1" dirty="0">
                <a:solidFill>
                  <a:srgbClr val="002060"/>
                </a:solidFill>
                <a:cs typeface="Arial" panose="020B0604020202020204" pitchFamily="34" charset="0"/>
              </a:rPr>
              <a:t>2)</a:t>
            </a:r>
            <a:r>
              <a:rPr lang="pt-BR" sz="2400" dirty="0">
                <a:solidFill>
                  <a:srgbClr val="002060"/>
                </a:solidFill>
                <a:cs typeface="Arial" panose="020B0604020202020204" pitchFamily="34" charset="0"/>
              </a:rPr>
              <a:t> Matar ou Esperar?</a:t>
            </a:r>
          </a:p>
          <a:p>
            <a:endParaRPr lang="pt-BR" sz="2400" dirty="0">
              <a:solidFill>
                <a:srgbClr val="002060"/>
              </a:solidFill>
              <a:cs typeface="Arial" panose="020B0604020202020204" pitchFamily="34" charset="0"/>
            </a:endParaRPr>
          </a:p>
          <a:p>
            <a:endParaRPr lang="pt-BR" sz="2400" dirty="0">
              <a:solidFill>
                <a:srgbClr val="002060"/>
              </a:solidFill>
              <a:cs typeface="Arial" panose="020B0604020202020204" pitchFamily="34" charset="0"/>
            </a:endParaRPr>
          </a:p>
          <a:p>
            <a:r>
              <a:rPr lang="pt-BR" sz="2400" b="1" dirty="0">
                <a:solidFill>
                  <a:srgbClr val="002060"/>
                </a:solidFill>
                <a:cs typeface="Arial" panose="020B0604020202020204" pitchFamily="34" charset="0"/>
              </a:rPr>
              <a:t>3)</a:t>
            </a:r>
            <a:r>
              <a:rPr lang="pt-BR" sz="2400" dirty="0">
                <a:solidFill>
                  <a:srgbClr val="002060"/>
                </a:solidFill>
                <a:cs typeface="Arial" panose="020B0604020202020204" pitchFamily="34" charset="0"/>
              </a:rPr>
              <a:t> Posterior – Analisar os processos envolvidos no Block e melhorar </a:t>
            </a:r>
          </a:p>
          <a:p>
            <a:r>
              <a:rPr lang="pt-BR" sz="2400" dirty="0">
                <a:solidFill>
                  <a:srgbClr val="002060"/>
                </a:solidFill>
                <a:cs typeface="Arial" panose="020B0604020202020204" pitchFamily="34" charset="0"/>
              </a:rPr>
              <a:t>a performance deles se possível</a:t>
            </a:r>
            <a:endParaRPr lang="pt-BR" sz="2400" dirty="0">
              <a:solidFill>
                <a:srgbClr val="002060"/>
              </a:solidFill>
            </a:endParaRP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1) Processo Bloqueado – O que fazer?</a:t>
            </a:r>
          </a:p>
        </p:txBody>
      </p:sp>
      <p:sp>
        <p:nvSpPr>
          <p:cNvPr id="3" name="Espaço Reservado para Número de Slide 2">
            <a:extLst>
              <a:ext uri="{FF2B5EF4-FFF2-40B4-BE49-F238E27FC236}">
                <a16:creationId xmlns:a16="http://schemas.microsoft.com/office/drawing/2014/main" id="{DF66CB15-F8BC-4A01-AB33-C5C3596ABF1A}"/>
              </a:ext>
            </a:extLst>
          </p:cNvPr>
          <p:cNvSpPr>
            <a:spLocks noGrp="1"/>
          </p:cNvSpPr>
          <p:nvPr>
            <p:ph type="sldNum" sz="quarter" idx="4"/>
          </p:nvPr>
        </p:nvSpPr>
        <p:spPr/>
        <p:txBody>
          <a:bodyPr/>
          <a:lstStyle/>
          <a:p>
            <a:fld id="{A76F54FF-76C4-4040-9315-59D5D23324F5}" type="slidenum">
              <a:rPr lang="pt-BR" smtClean="0"/>
              <a:pPr/>
              <a:t>5</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834887" y="1439934"/>
            <a:ext cx="11267000" cy="4832092"/>
          </a:xfrm>
          <a:prstGeom prst="rect">
            <a:avLst/>
          </a:prstGeom>
          <a:noFill/>
        </p:spPr>
        <p:txBody>
          <a:bodyPr wrap="square" rtlCol="0">
            <a:spAutoFit/>
          </a:bodyPr>
          <a:lstStyle/>
          <a:p>
            <a:pPr marL="457200" indent="-457200">
              <a:buFont typeface="Arial" panose="020B0604020202020204" pitchFamily="34" charset="0"/>
              <a:buChar char="•"/>
            </a:pPr>
            <a:endParaRPr lang="pt-BR" sz="2800" dirty="0">
              <a:solidFill>
                <a:srgbClr val="002060"/>
              </a:solidFill>
            </a:endParaRPr>
          </a:p>
          <a:p>
            <a:pPr marL="457200" indent="-457200">
              <a:buFont typeface="Arial" panose="020B0604020202020204" pitchFamily="34" charset="0"/>
              <a:buChar char="•"/>
            </a:pPr>
            <a:r>
              <a:rPr lang="pt-BR" sz="2800" dirty="0">
                <a:solidFill>
                  <a:srgbClr val="002060"/>
                </a:solidFill>
              </a:rPr>
              <a:t>Não existe uma ação mapeada para todos os erros que o SQL pode gerar, então a ação é:</a:t>
            </a:r>
          </a:p>
          <a:p>
            <a:pPr marL="457200" indent="-457200">
              <a:buFont typeface="Arial" panose="020B0604020202020204" pitchFamily="34" charset="0"/>
              <a:buChar char="•"/>
            </a:pPr>
            <a:endParaRPr lang="pt-BR" sz="2800" dirty="0">
              <a:solidFill>
                <a:srgbClr val="002060"/>
              </a:solidFill>
            </a:endParaRPr>
          </a:p>
          <a:p>
            <a:pPr marL="971550" lvl="1" indent="-514350">
              <a:buAutoNum type="arabicParenR"/>
            </a:pPr>
            <a:r>
              <a:rPr lang="pt-BR" sz="2800" dirty="0">
                <a:solidFill>
                  <a:srgbClr val="002060"/>
                </a:solidFill>
              </a:rPr>
              <a:t>Analisar o erro e ver se já sabem o que fazer</a:t>
            </a:r>
          </a:p>
          <a:p>
            <a:pPr marL="971550" lvl="1" indent="-514350">
              <a:buAutoNum type="arabicParenR"/>
            </a:pPr>
            <a:endParaRPr lang="pt-BR" sz="2800" dirty="0">
              <a:solidFill>
                <a:srgbClr val="002060"/>
              </a:solidFill>
            </a:endParaRPr>
          </a:p>
          <a:p>
            <a:pPr marL="971550" lvl="1" indent="-514350">
              <a:buAutoNum type="arabicParenR"/>
            </a:pPr>
            <a:r>
              <a:rPr lang="pt-BR" sz="2800" dirty="0">
                <a:solidFill>
                  <a:srgbClr val="002060"/>
                </a:solidFill>
              </a:rPr>
              <a:t>DBA GOOGLE com cuidado</a:t>
            </a:r>
          </a:p>
          <a:p>
            <a:pPr marL="971550" lvl="1" indent="-514350">
              <a:buAutoNum type="arabicParenR"/>
            </a:pPr>
            <a:endParaRPr lang="pt-BR" sz="2800" dirty="0">
              <a:solidFill>
                <a:srgbClr val="002060"/>
              </a:solidFill>
            </a:endParaRPr>
          </a:p>
          <a:p>
            <a:pPr marL="971550" lvl="1" indent="-514350">
              <a:buAutoNum type="arabicParenR"/>
            </a:pPr>
            <a:r>
              <a:rPr lang="pt-BR" sz="2800" dirty="0">
                <a:solidFill>
                  <a:srgbClr val="002060"/>
                </a:solidFill>
              </a:rPr>
              <a:t>Caso o GOOGLE indique uma ação que você nunca tenha feito antes ou que pareça ser perigosa, chame um DBA experiente para não piorar a situação (principalmente para os erros de 21 à 24)</a:t>
            </a:r>
            <a:endParaRPr lang="pt-BR" dirty="0">
              <a:solidFill>
                <a:srgbClr val="002060"/>
              </a:solidFill>
            </a:endParaRP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lvl="0" algn="ctr"/>
            <a:r>
              <a:rPr lang="pt-BR" sz="4000" b="1" dirty="0">
                <a:solidFill>
                  <a:srgbClr val="002060"/>
                </a:solidFill>
                <a:ea typeface="Calibri" panose="020F0502020204030204" pitchFamily="34" charset="0"/>
                <a:cs typeface="Arial" panose="020B0604020202020204" pitchFamily="34" charset="0"/>
              </a:rPr>
              <a:t>15) Alertas de Severidade – O que Fazer?</a:t>
            </a:r>
            <a:endParaRPr lang="pt-BR" sz="4000" b="1" dirty="0">
              <a:solidFill>
                <a:srgbClr val="002060"/>
              </a:solidFill>
            </a:endParaRPr>
          </a:p>
        </p:txBody>
      </p:sp>
      <p:sp>
        <p:nvSpPr>
          <p:cNvPr id="3" name="Espaço Reservado para Número de Slide 2">
            <a:extLst>
              <a:ext uri="{FF2B5EF4-FFF2-40B4-BE49-F238E27FC236}">
                <a16:creationId xmlns:a16="http://schemas.microsoft.com/office/drawing/2014/main" id="{FC61D387-4157-4942-A1AC-79D9E96A2225}"/>
              </a:ext>
            </a:extLst>
          </p:cNvPr>
          <p:cNvSpPr>
            <a:spLocks noGrp="1"/>
          </p:cNvSpPr>
          <p:nvPr>
            <p:ph type="sldNum" sz="quarter" idx="4"/>
          </p:nvPr>
        </p:nvSpPr>
        <p:spPr/>
        <p:txBody>
          <a:bodyPr/>
          <a:lstStyle/>
          <a:p>
            <a:fld id="{A76F54FF-76C4-4040-9315-59D5D23324F5}" type="slidenum">
              <a:rPr lang="pt-BR" smtClean="0"/>
              <a:pPr/>
              <a:t>50</a:t>
            </a:fld>
            <a:r>
              <a:rPr lang="pt-BR"/>
              <a:t> de 53</a:t>
            </a:r>
            <a:endParaRPr lang="pt-BR" dirty="0"/>
          </a:p>
        </p:txBody>
      </p:sp>
    </p:spTree>
    <p:extLst>
      <p:ext uri="{BB962C8B-B14F-4D97-AF65-F5344CB8AC3E}">
        <p14:creationId xmlns:p14="http://schemas.microsoft.com/office/powerpoint/2010/main" val="146043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15) Alertas de Severidade</a:t>
            </a:r>
          </a:p>
        </p:txBody>
      </p:sp>
      <p:sp>
        <p:nvSpPr>
          <p:cNvPr id="2" name="Retângulo 1"/>
          <p:cNvSpPr/>
          <p:nvPr/>
        </p:nvSpPr>
        <p:spPr>
          <a:xfrm>
            <a:off x="381799" y="2712154"/>
            <a:ext cx="5189661" cy="1938992"/>
          </a:xfrm>
          <a:prstGeom prst="rect">
            <a:avLst/>
          </a:prstGeom>
        </p:spPr>
        <p:txBody>
          <a:bodyPr wrap="square">
            <a:spAutoFit/>
          </a:bodyPr>
          <a:lstStyle/>
          <a:p>
            <a:pPr algn="ctr"/>
            <a:r>
              <a:rPr lang="pt-BR" sz="3000" dirty="0">
                <a:solidFill>
                  <a:srgbClr val="002060"/>
                </a:solidFill>
                <a:cs typeface="Arial" panose="020B0604020202020204" pitchFamily="34" charset="0"/>
              </a:rPr>
              <a:t>“Quando você está chegando em casa após um dia de trabalho e recebe um e-mail com um erro de </a:t>
            </a:r>
            <a:r>
              <a:rPr lang="pt-BR" sz="3000" b="1" dirty="0">
                <a:solidFill>
                  <a:srgbClr val="002060"/>
                </a:solidFill>
                <a:cs typeface="Arial" panose="020B0604020202020204" pitchFamily="34" charset="0"/>
              </a:rPr>
              <a:t>severidade 24</a:t>
            </a:r>
            <a:r>
              <a:rPr lang="pt-BR" sz="3000" dirty="0">
                <a:solidFill>
                  <a:srgbClr val="002060"/>
                </a:solidFill>
                <a:cs typeface="Arial" panose="020B0604020202020204" pitchFamily="34" charset="0"/>
              </a:rPr>
              <a:t>.”</a:t>
            </a:r>
            <a:endParaRPr lang="pt-BR" sz="3000" dirty="0"/>
          </a:p>
        </p:txBody>
      </p:sp>
      <p:pic>
        <p:nvPicPr>
          <p:cNvPr id="3" name="Picture 2" descr="Closing the conference brid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83706" y="2112225"/>
            <a:ext cx="6308294" cy="3065831"/>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Número de Slide 5">
            <a:extLst>
              <a:ext uri="{FF2B5EF4-FFF2-40B4-BE49-F238E27FC236}">
                <a16:creationId xmlns:a16="http://schemas.microsoft.com/office/drawing/2014/main" id="{95E8809E-D795-4776-8C00-B44580558779}"/>
              </a:ext>
            </a:extLst>
          </p:cNvPr>
          <p:cNvSpPr>
            <a:spLocks noGrp="1"/>
          </p:cNvSpPr>
          <p:nvPr>
            <p:ph type="sldNum" sz="quarter" idx="4"/>
          </p:nvPr>
        </p:nvSpPr>
        <p:spPr/>
        <p:txBody>
          <a:bodyPr/>
          <a:lstStyle/>
          <a:p>
            <a:fld id="{A76F54FF-76C4-4040-9315-59D5D23324F5}" type="slidenum">
              <a:rPr lang="pt-BR" smtClean="0"/>
              <a:pPr/>
              <a:t>51</a:t>
            </a:fld>
            <a:r>
              <a:rPr lang="pt-BR"/>
              <a:t> de 53</a:t>
            </a:r>
            <a:endParaRPr lang="pt-BR" dirty="0"/>
          </a:p>
        </p:txBody>
      </p:sp>
    </p:spTree>
    <p:extLst>
      <p:ext uri="{BB962C8B-B14F-4D97-AF65-F5344CB8AC3E}">
        <p14:creationId xmlns:p14="http://schemas.microsoft.com/office/powerpoint/2010/main" val="63112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2A06143-583C-4B7B-AEDC-01945149FE9E}"/>
              </a:ext>
            </a:extLst>
          </p:cNvPr>
          <p:cNvSpPr>
            <a:spLocks noGrp="1"/>
          </p:cNvSpPr>
          <p:nvPr>
            <p:ph type="sldNum" sz="quarter" idx="4"/>
          </p:nvPr>
        </p:nvSpPr>
        <p:spPr/>
        <p:txBody>
          <a:bodyPr/>
          <a:lstStyle/>
          <a:p>
            <a:fld id="{A76F54FF-76C4-4040-9315-59D5D23324F5}" type="slidenum">
              <a:rPr lang="pt-BR" smtClean="0"/>
              <a:pPr/>
              <a:t>52</a:t>
            </a:fld>
            <a:r>
              <a:rPr lang="pt-BR"/>
              <a:t> de 53</a:t>
            </a:r>
            <a:endParaRPr lang="pt-BR" dirty="0"/>
          </a:p>
        </p:txBody>
      </p:sp>
      <p:sp>
        <p:nvSpPr>
          <p:cNvPr id="4" name="Título 1">
            <a:extLst>
              <a:ext uri="{FF2B5EF4-FFF2-40B4-BE49-F238E27FC236}">
                <a16:creationId xmlns:a16="http://schemas.microsoft.com/office/drawing/2014/main" id="{22A2C749-479A-4781-AB0F-9508216625E8}"/>
              </a:ext>
            </a:extLst>
          </p:cNvPr>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Scripts Prontos para os Alertas</a:t>
            </a:r>
          </a:p>
        </p:txBody>
      </p:sp>
      <p:sp>
        <p:nvSpPr>
          <p:cNvPr id="5" name="Título 1">
            <a:extLst>
              <a:ext uri="{FF2B5EF4-FFF2-40B4-BE49-F238E27FC236}">
                <a16:creationId xmlns:a16="http://schemas.microsoft.com/office/drawing/2014/main" id="{470A4D0F-F6D0-42D5-A804-8C3D923510D0}"/>
              </a:ext>
            </a:extLst>
          </p:cNvPr>
          <p:cNvSpPr txBox="1">
            <a:spLocks/>
          </p:cNvSpPr>
          <p:nvPr/>
        </p:nvSpPr>
        <p:spPr>
          <a:xfrm>
            <a:off x="1725046" y="2862817"/>
            <a:ext cx="8086476" cy="1133474"/>
          </a:xfrm>
          <a:prstGeom prst="rect">
            <a:avLst/>
          </a:prstGeom>
        </p:spPr>
        <p:txBody>
          <a:bodyPr vert="horz" lIns="91440" tIns="45720" rIns="91440" bIns="45720" rtlCol="0" anchor="ctr">
            <a:normAutofit/>
          </a:bodyPr>
          <a:lstStyle/>
          <a:p>
            <a:pPr lvl="0" algn="ctr">
              <a:spcAft>
                <a:spcPts val="800"/>
              </a:spcAft>
            </a:pPr>
            <a:r>
              <a:rPr lang="pt-BR" sz="6000" b="1" dirty="0">
                <a:solidFill>
                  <a:srgbClr val="002060"/>
                </a:solidFill>
                <a:ea typeface="Calibri" panose="020F0502020204030204" pitchFamily="34" charset="0"/>
                <a:cs typeface="Arial" panose="020B0604020202020204" pitchFamily="34" charset="0"/>
              </a:rPr>
              <a:t>DEMO</a:t>
            </a:r>
          </a:p>
        </p:txBody>
      </p:sp>
    </p:spTree>
    <p:extLst>
      <p:ext uri="{BB962C8B-B14F-4D97-AF65-F5344CB8AC3E}">
        <p14:creationId xmlns:p14="http://schemas.microsoft.com/office/powerpoint/2010/main" val="3557694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989231" y="311811"/>
            <a:ext cx="6669155" cy="770391"/>
          </a:xfrm>
          <a:prstGeom prst="rect">
            <a:avLst/>
          </a:prstGeom>
        </p:spPr>
        <p:txBody>
          <a:bodyPr vert="horz" lIns="91440" tIns="45720" rIns="91440" bIns="45720" rtlCol="0" anchor="ctr">
            <a:noAutofit/>
          </a:bodyPr>
          <a:lstStyle/>
          <a:p>
            <a:pPr lvl="0" algn="ctr"/>
            <a:r>
              <a:rPr lang="pt-BR" sz="4000" b="1" dirty="0">
                <a:solidFill>
                  <a:srgbClr val="002060"/>
                </a:solidFill>
              </a:rPr>
              <a:t>Resumo</a:t>
            </a:r>
          </a:p>
        </p:txBody>
      </p:sp>
      <p:sp>
        <p:nvSpPr>
          <p:cNvPr id="8" name="CaixaDeTexto 7"/>
          <p:cNvSpPr txBox="1"/>
          <p:nvPr/>
        </p:nvSpPr>
        <p:spPr>
          <a:xfrm>
            <a:off x="795130" y="1300786"/>
            <a:ext cx="10939670" cy="4585871"/>
          </a:xfrm>
          <a:prstGeom prst="rect">
            <a:avLst/>
          </a:prstGeom>
          <a:noFill/>
        </p:spPr>
        <p:txBody>
          <a:bodyPr wrap="square" numCol="2" rtlCol="0">
            <a:spAutoFit/>
          </a:bodyPr>
          <a:lstStyle/>
          <a:p>
            <a:pPr marL="514350" lvl="0" indent="-514350">
              <a:spcAft>
                <a:spcPts val="800"/>
              </a:spcAft>
              <a:buFont typeface="+mj-lt"/>
              <a:buAutoNum type="arabicParenR"/>
            </a:pPr>
            <a:endParaRPr lang="pt-BR" sz="2400" dirty="0">
              <a:solidFill>
                <a:srgbClr val="002060"/>
              </a:solidFill>
              <a:ea typeface="Calibri" panose="020F0502020204030204" pitchFamily="34" charset="0"/>
              <a:cs typeface="Arial" panose="020B0604020202020204" pitchFamily="34" charset="0"/>
            </a:endParaRP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Processo Bloqueado</a:t>
            </a:r>
          </a:p>
          <a:p>
            <a:pPr marL="514350" indent="-514350">
              <a:spcAft>
                <a:spcPts val="800"/>
              </a:spcAft>
              <a:buFont typeface="+mj-lt"/>
              <a:buAutoNum type="arabicParenR"/>
            </a:pPr>
            <a:r>
              <a:rPr lang="pt-BR" sz="2600" b="1" dirty="0">
                <a:solidFill>
                  <a:srgbClr val="002060"/>
                </a:solidFill>
                <a:cs typeface="Arial" panose="020B0604020202020204" pitchFamily="34" charset="0"/>
              </a:rPr>
              <a:t>Arquivo de Log FULL</a:t>
            </a:r>
          </a:p>
          <a:p>
            <a:pPr marL="514350" lvl="0" indent="-514350">
              <a:spcAft>
                <a:spcPts val="800"/>
              </a:spcAft>
              <a:buFont typeface="+mj-lt"/>
              <a:buAutoNum type="arabicParenR"/>
            </a:pPr>
            <a:r>
              <a:rPr lang="pt-BR" sz="2600" b="1" dirty="0">
                <a:solidFill>
                  <a:srgbClr val="002060"/>
                </a:solidFill>
                <a:cs typeface="Arial" panose="020B0604020202020204" pitchFamily="34" charset="0"/>
              </a:rPr>
              <a:t>Espaço em Disco</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Consumo de CPU</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Tempdb Utilização Arquivo </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Conexão SQL Server</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Status Database</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Banco de Dados Corrompido</a:t>
            </a:r>
          </a:p>
          <a:p>
            <a:pPr marL="514350" lvl="0" indent="-514350">
              <a:buFont typeface="+mj-lt"/>
              <a:buAutoNum type="arabicParenR"/>
            </a:pPr>
            <a:endParaRPr lang="pt-BR" sz="2600" b="1" dirty="0">
              <a:solidFill>
                <a:srgbClr val="002060"/>
              </a:solidFill>
              <a:cs typeface="Arial" panose="020B0604020202020204" pitchFamily="34" charset="0"/>
            </a:endParaRPr>
          </a:p>
          <a:p>
            <a:pPr marL="51435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Página Corrompida</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Queries Demoradas</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Falha de JOB</a:t>
            </a:r>
          </a:p>
          <a:p>
            <a:pPr marL="51435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SQL Server Reiniciado</a:t>
            </a:r>
          </a:p>
          <a:p>
            <a:pPr marL="51435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Database Criada</a:t>
            </a:r>
          </a:p>
          <a:p>
            <a:pPr marL="51435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Database sem Backup</a:t>
            </a:r>
          </a:p>
          <a:p>
            <a:pPr marL="514350" lvl="0" indent="-514350">
              <a:spcAft>
                <a:spcPts val="800"/>
              </a:spcAft>
              <a:buFont typeface="+mj-lt"/>
              <a:buAutoNum type="arabicParenR"/>
            </a:pPr>
            <a:r>
              <a:rPr lang="pt-BR" sz="2600" b="1" dirty="0">
                <a:solidFill>
                  <a:srgbClr val="002060"/>
                </a:solidFill>
                <a:ea typeface="Calibri" panose="020F0502020204030204" pitchFamily="34" charset="0"/>
                <a:cs typeface="Arial" panose="020B0604020202020204" pitchFamily="34" charset="0"/>
              </a:rPr>
              <a:t>Alertas de Severidade</a:t>
            </a:r>
          </a:p>
          <a:p>
            <a:pPr marL="514350" lvl="0" indent="-514350">
              <a:spcAft>
                <a:spcPts val="800"/>
              </a:spcAft>
              <a:buFont typeface="+mj-lt"/>
              <a:buAutoNum type="arabicParenR"/>
            </a:pPr>
            <a:endParaRPr lang="pt-BR" sz="2400" b="1" dirty="0">
              <a:solidFill>
                <a:srgbClr val="002060"/>
              </a:solidFill>
              <a:ea typeface="Calibri" panose="020F0502020204030204" pitchFamily="34" charset="0"/>
              <a:cs typeface="Arial" panose="020B0604020202020204" pitchFamily="34" charset="0"/>
            </a:endParaRPr>
          </a:p>
        </p:txBody>
      </p:sp>
      <p:sp>
        <p:nvSpPr>
          <p:cNvPr id="3" name="Espaço Reservado para Número de Slide 2">
            <a:extLst>
              <a:ext uri="{FF2B5EF4-FFF2-40B4-BE49-F238E27FC236}">
                <a16:creationId xmlns:a16="http://schemas.microsoft.com/office/drawing/2014/main" id="{7B31021A-3598-4606-9F51-E0FCABDF986B}"/>
              </a:ext>
            </a:extLst>
          </p:cNvPr>
          <p:cNvSpPr>
            <a:spLocks noGrp="1"/>
          </p:cNvSpPr>
          <p:nvPr>
            <p:ph type="sldNum" sz="quarter" idx="4"/>
          </p:nvPr>
        </p:nvSpPr>
        <p:spPr/>
        <p:txBody>
          <a:bodyPr/>
          <a:lstStyle/>
          <a:p>
            <a:fld id="{A76F54FF-76C4-4040-9315-59D5D23324F5}" type="slidenum">
              <a:rPr lang="pt-BR" smtClean="0"/>
              <a:pPr/>
              <a:t>53</a:t>
            </a:fld>
            <a:r>
              <a:rPr lang="pt-BR"/>
              <a:t> de 53</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Alertas</a:t>
            </a:r>
          </a:p>
        </p:txBody>
      </p:sp>
      <p:sp>
        <p:nvSpPr>
          <p:cNvPr id="2" name="Retângulo 1"/>
          <p:cNvSpPr/>
          <p:nvPr/>
        </p:nvSpPr>
        <p:spPr>
          <a:xfrm>
            <a:off x="155944" y="2180526"/>
            <a:ext cx="4649972" cy="1015663"/>
          </a:xfrm>
          <a:prstGeom prst="rect">
            <a:avLst/>
          </a:prstGeom>
        </p:spPr>
        <p:txBody>
          <a:bodyPr wrap="square">
            <a:spAutoFit/>
          </a:bodyPr>
          <a:lstStyle/>
          <a:p>
            <a:pPr algn="ctr"/>
            <a:r>
              <a:rPr lang="pt-BR" sz="3000" dirty="0">
                <a:solidFill>
                  <a:srgbClr val="002060"/>
                </a:solidFill>
                <a:cs typeface="Arial" panose="020B0604020202020204" pitchFamily="34" charset="0"/>
              </a:rPr>
              <a:t>“O que acontece com as notificações diárias...”</a:t>
            </a:r>
            <a:endParaRPr lang="pt-BR" sz="3000" dirty="0"/>
          </a:p>
        </p:txBody>
      </p:sp>
      <p:pic>
        <p:nvPicPr>
          <p:cNvPr id="7" name="Picture 2" descr="What usually happens with monitoring notification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93800" y="1796805"/>
            <a:ext cx="4183054" cy="4618791"/>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Número de Slide 3">
            <a:extLst>
              <a:ext uri="{FF2B5EF4-FFF2-40B4-BE49-F238E27FC236}">
                <a16:creationId xmlns:a16="http://schemas.microsoft.com/office/drawing/2014/main" id="{98241CD9-0FAB-4D1D-BA9C-D170036CF76A}"/>
              </a:ext>
            </a:extLst>
          </p:cNvPr>
          <p:cNvSpPr>
            <a:spLocks noGrp="1"/>
          </p:cNvSpPr>
          <p:nvPr>
            <p:ph type="sldNum" sz="quarter" idx="4"/>
          </p:nvPr>
        </p:nvSpPr>
        <p:spPr/>
        <p:txBody>
          <a:bodyPr/>
          <a:lstStyle/>
          <a:p>
            <a:fld id="{A76F54FF-76C4-4040-9315-59D5D23324F5}" type="slidenum">
              <a:rPr lang="pt-BR" smtClean="0"/>
              <a:pPr/>
              <a:t>54</a:t>
            </a:fld>
            <a:r>
              <a:rPr lang="pt-BR"/>
              <a:t> de 53</a:t>
            </a:r>
            <a:endParaRPr lang="pt-BR" dirty="0"/>
          </a:p>
        </p:txBody>
      </p:sp>
    </p:spTree>
    <p:extLst>
      <p:ext uri="{BB962C8B-B14F-4D97-AF65-F5344CB8AC3E}">
        <p14:creationId xmlns:p14="http://schemas.microsoft.com/office/powerpoint/2010/main" val="232435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Checklist do Banco de Dados</a:t>
            </a:r>
          </a:p>
        </p:txBody>
      </p:sp>
      <p:sp>
        <p:nvSpPr>
          <p:cNvPr id="4" name="Retângulo 3">
            <a:extLst>
              <a:ext uri="{FF2B5EF4-FFF2-40B4-BE49-F238E27FC236}">
                <a16:creationId xmlns:a16="http://schemas.microsoft.com/office/drawing/2014/main" id="{034D933A-3A35-4478-892D-B137E7A80F7C}"/>
              </a:ext>
            </a:extLst>
          </p:cNvPr>
          <p:cNvSpPr/>
          <p:nvPr/>
        </p:nvSpPr>
        <p:spPr>
          <a:xfrm>
            <a:off x="999461" y="2159538"/>
            <a:ext cx="9696893" cy="2893100"/>
          </a:xfrm>
          <a:prstGeom prst="rect">
            <a:avLst/>
          </a:prstGeom>
        </p:spPr>
        <p:txBody>
          <a:bodyPr wrap="square">
            <a:spAutoFit/>
          </a:bodyPr>
          <a:lstStyle/>
          <a:p>
            <a:pPr marL="571500" indent="-571500">
              <a:buFont typeface="Arial" panose="020B0604020202020204" pitchFamily="34" charset="0"/>
              <a:buChar char="•"/>
            </a:pPr>
            <a:r>
              <a:rPr lang="pt-BR" sz="4000" dirty="0"/>
              <a:t>Post e Vídeo ensinando um passo a passo para criar um Checklist do Banco de Dados:</a:t>
            </a:r>
          </a:p>
          <a:p>
            <a:endParaRPr lang="pt-BR" dirty="0"/>
          </a:p>
          <a:p>
            <a:pPr marL="742950" lvl="1" indent="-285750">
              <a:buFont typeface="Arial" panose="020B0604020202020204" pitchFamily="34" charset="0"/>
              <a:buChar char="•"/>
            </a:pPr>
            <a:r>
              <a:rPr lang="pt-BR" sz="2800" dirty="0">
                <a:hlinkClick r:id="rId3"/>
              </a:rPr>
              <a:t>https://www.fabriciolima.net/blog/2017/05/01/criando-um-e-mail-de-checklist-diario-no-sql-server/</a:t>
            </a:r>
            <a:endParaRPr lang="pt-BR" sz="2800" dirty="0"/>
          </a:p>
          <a:p>
            <a:pPr marL="742950" lvl="1" indent="-285750">
              <a:buFont typeface="Arial" panose="020B0604020202020204" pitchFamily="34" charset="0"/>
              <a:buChar char="•"/>
            </a:pPr>
            <a:endParaRPr lang="pt-BR" sz="2800" dirty="0"/>
          </a:p>
        </p:txBody>
      </p:sp>
      <p:sp>
        <p:nvSpPr>
          <p:cNvPr id="2" name="Espaço Reservado para Número de Slide 1">
            <a:extLst>
              <a:ext uri="{FF2B5EF4-FFF2-40B4-BE49-F238E27FC236}">
                <a16:creationId xmlns:a16="http://schemas.microsoft.com/office/drawing/2014/main" id="{3CD12B4D-AD68-47A9-8862-B81FCF6E92D5}"/>
              </a:ext>
            </a:extLst>
          </p:cNvPr>
          <p:cNvSpPr>
            <a:spLocks noGrp="1"/>
          </p:cNvSpPr>
          <p:nvPr>
            <p:ph type="sldNum" sz="quarter" idx="4"/>
          </p:nvPr>
        </p:nvSpPr>
        <p:spPr/>
        <p:txBody>
          <a:bodyPr/>
          <a:lstStyle/>
          <a:p>
            <a:fld id="{A76F54FF-76C4-4040-9315-59D5D23324F5}" type="slidenum">
              <a:rPr lang="pt-BR" smtClean="0"/>
              <a:pPr/>
              <a:t>55</a:t>
            </a:fld>
            <a:r>
              <a:rPr lang="pt-BR"/>
              <a:t> de 53</a:t>
            </a:r>
            <a:endParaRPr lang="pt-BR" dirty="0"/>
          </a:p>
        </p:txBody>
      </p:sp>
    </p:spTree>
    <p:extLst>
      <p:ext uri="{BB962C8B-B14F-4D97-AF65-F5344CB8AC3E}">
        <p14:creationId xmlns:p14="http://schemas.microsoft.com/office/powerpoint/2010/main" val="3703399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Dúvidas</a:t>
            </a:r>
          </a:p>
        </p:txBody>
      </p:sp>
      <p:pic>
        <p:nvPicPr>
          <p:cNvPr id="4" name="Imagem 3" descr="duvidas-300x3001.jpg"/>
          <p:cNvPicPr>
            <a:picLocks noChangeAspect="1"/>
          </p:cNvPicPr>
          <p:nvPr/>
        </p:nvPicPr>
        <p:blipFill>
          <a:blip r:embed="rId2" cstate="print"/>
          <a:stretch>
            <a:fillRect/>
          </a:stretch>
        </p:blipFill>
        <p:spPr>
          <a:xfrm>
            <a:off x="3576000" y="1463817"/>
            <a:ext cx="5040000" cy="5040000"/>
          </a:xfrm>
          <a:prstGeom prst="rect">
            <a:avLst/>
          </a:prstGeom>
        </p:spPr>
      </p:pic>
      <p:sp>
        <p:nvSpPr>
          <p:cNvPr id="3" name="Espaço Reservado para Número de Slide 2">
            <a:extLst>
              <a:ext uri="{FF2B5EF4-FFF2-40B4-BE49-F238E27FC236}">
                <a16:creationId xmlns:a16="http://schemas.microsoft.com/office/drawing/2014/main" id="{E7BF3FA4-3813-4740-BC63-5C20BBD5F73C}"/>
              </a:ext>
            </a:extLst>
          </p:cNvPr>
          <p:cNvSpPr>
            <a:spLocks noGrp="1"/>
          </p:cNvSpPr>
          <p:nvPr>
            <p:ph type="sldNum" sz="quarter" idx="4"/>
          </p:nvPr>
        </p:nvSpPr>
        <p:spPr/>
        <p:txBody>
          <a:bodyPr/>
          <a:lstStyle/>
          <a:p>
            <a:fld id="{A76F54FF-76C4-4040-9315-59D5D23324F5}" type="slidenum">
              <a:rPr lang="pt-BR" smtClean="0"/>
              <a:pPr/>
              <a:t>56</a:t>
            </a:fld>
            <a:r>
              <a:rPr lang="pt-BR"/>
              <a:t> de 53</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1) Processo Bloqueado – CLEAR</a:t>
            </a:r>
          </a:p>
        </p:txBody>
      </p:sp>
      <p:pic>
        <p:nvPicPr>
          <p:cNvPr id="7" name="Imagem 6">
            <a:extLst>
              <a:ext uri="{FF2B5EF4-FFF2-40B4-BE49-F238E27FC236}">
                <a16:creationId xmlns:a16="http://schemas.microsoft.com/office/drawing/2014/main" id="{48C88152-C485-4F22-BA12-E5DCE0280C99}"/>
              </a:ext>
            </a:extLst>
          </p:cNvPr>
          <p:cNvPicPr>
            <a:picLocks noChangeAspect="1"/>
          </p:cNvPicPr>
          <p:nvPr/>
        </p:nvPicPr>
        <p:blipFill>
          <a:blip r:embed="rId3"/>
          <a:stretch>
            <a:fillRect/>
          </a:stretch>
        </p:blipFill>
        <p:spPr>
          <a:xfrm>
            <a:off x="90487" y="2037464"/>
            <a:ext cx="12011025" cy="3314700"/>
          </a:xfrm>
          <a:prstGeom prst="rect">
            <a:avLst/>
          </a:prstGeom>
        </p:spPr>
      </p:pic>
      <p:sp>
        <p:nvSpPr>
          <p:cNvPr id="8" name="Espaço Reservado para Número de Slide 7">
            <a:extLst>
              <a:ext uri="{FF2B5EF4-FFF2-40B4-BE49-F238E27FC236}">
                <a16:creationId xmlns:a16="http://schemas.microsoft.com/office/drawing/2014/main" id="{E709B11C-5A3D-4D7E-8789-CEE7C64C9551}"/>
              </a:ext>
            </a:extLst>
          </p:cNvPr>
          <p:cNvSpPr>
            <a:spLocks noGrp="1"/>
          </p:cNvSpPr>
          <p:nvPr>
            <p:ph type="sldNum" sz="quarter" idx="4"/>
          </p:nvPr>
        </p:nvSpPr>
        <p:spPr/>
        <p:txBody>
          <a:bodyPr/>
          <a:lstStyle/>
          <a:p>
            <a:fld id="{A76F54FF-76C4-4040-9315-59D5D23324F5}" type="slidenum">
              <a:rPr lang="pt-BR" smtClean="0"/>
              <a:pPr/>
              <a:t>6</a:t>
            </a:fld>
            <a:r>
              <a:rPr lang="pt-BR"/>
              <a:t> de 53</a:t>
            </a:r>
            <a:endParaRPr lang="pt-BR" dirty="0"/>
          </a:p>
        </p:txBody>
      </p:sp>
    </p:spTree>
    <p:extLst>
      <p:ext uri="{BB962C8B-B14F-4D97-AF65-F5344CB8AC3E}">
        <p14:creationId xmlns:p14="http://schemas.microsoft.com/office/powerpoint/2010/main" val="2632427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1) Processo Bloqueado</a:t>
            </a:r>
          </a:p>
        </p:txBody>
      </p:sp>
      <p:pic>
        <p:nvPicPr>
          <p:cNvPr id="7" name="Picture 4" descr="“Hey you don’t mind if I get admin access just for a real short -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13627" y="1728234"/>
            <a:ext cx="6203943" cy="4199593"/>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381799" y="2393178"/>
            <a:ext cx="5061098" cy="1938992"/>
          </a:xfrm>
          <a:prstGeom prst="rect">
            <a:avLst/>
          </a:prstGeom>
        </p:spPr>
        <p:txBody>
          <a:bodyPr wrap="square">
            <a:spAutoFit/>
          </a:bodyPr>
          <a:lstStyle/>
          <a:p>
            <a:pPr algn="ctr"/>
            <a:r>
              <a:rPr lang="pt-BR" sz="3000" dirty="0">
                <a:solidFill>
                  <a:srgbClr val="002060"/>
                </a:solidFill>
                <a:cs typeface="Arial" panose="020B0604020202020204" pitchFamily="34" charset="0"/>
              </a:rPr>
              <a:t>“Quando você vai perguntar ao usuário se pode matar a conexão dele porque está bloqueando outros usuários.”</a:t>
            </a:r>
            <a:endParaRPr lang="pt-BR" sz="3000" dirty="0"/>
          </a:p>
        </p:txBody>
      </p:sp>
      <p:sp>
        <p:nvSpPr>
          <p:cNvPr id="4" name="Espaço Reservado para Número de Slide 3">
            <a:extLst>
              <a:ext uri="{FF2B5EF4-FFF2-40B4-BE49-F238E27FC236}">
                <a16:creationId xmlns:a16="http://schemas.microsoft.com/office/drawing/2014/main" id="{1A18B8DE-4B84-4F6A-9872-9E3EF6100F26}"/>
              </a:ext>
            </a:extLst>
          </p:cNvPr>
          <p:cNvSpPr>
            <a:spLocks noGrp="1"/>
          </p:cNvSpPr>
          <p:nvPr>
            <p:ph type="sldNum" sz="quarter" idx="4"/>
          </p:nvPr>
        </p:nvSpPr>
        <p:spPr/>
        <p:txBody>
          <a:bodyPr/>
          <a:lstStyle/>
          <a:p>
            <a:fld id="{A76F54FF-76C4-4040-9315-59D5D23324F5}" type="slidenum">
              <a:rPr lang="pt-BR" smtClean="0"/>
              <a:pPr/>
              <a:t>7</a:t>
            </a:fld>
            <a:r>
              <a:rPr lang="pt-BR"/>
              <a:t> de 53</a:t>
            </a:r>
            <a:endParaRPr lang="pt-BR" dirty="0"/>
          </a:p>
        </p:txBody>
      </p:sp>
    </p:spTree>
    <p:extLst>
      <p:ext uri="{BB962C8B-B14F-4D97-AF65-F5344CB8AC3E}">
        <p14:creationId xmlns:p14="http://schemas.microsoft.com/office/powerpoint/2010/main" val="333258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190501"/>
            <a:ext cx="8086476" cy="1133474"/>
          </a:xfrm>
          <a:prstGeom prst="rect">
            <a:avLst/>
          </a:prstGeom>
        </p:spPr>
        <p:txBody>
          <a:bodyPr vert="horz" lIns="91440" tIns="45720" rIns="91440" bIns="45720" rtlCol="0" anchor="ctr">
            <a:normAutofit/>
          </a:bodyPr>
          <a:lstStyle/>
          <a:p>
            <a:pPr lvl="0" algn="ctr"/>
            <a:r>
              <a:rPr lang="pt-BR" sz="4000" b="1" dirty="0">
                <a:solidFill>
                  <a:srgbClr val="002060"/>
                </a:solidFill>
                <a:ea typeface="Calibri" panose="020F0502020204030204" pitchFamily="34" charset="0"/>
                <a:cs typeface="Arial" panose="020B0604020202020204" pitchFamily="34" charset="0"/>
              </a:rPr>
              <a:t>2) Arquivo de Log FULL – ALERTA</a:t>
            </a:r>
            <a:endParaRPr lang="pt-BR" sz="4000" b="1" dirty="0">
              <a:solidFill>
                <a:srgbClr val="002060"/>
              </a:solidFill>
            </a:endParaRPr>
          </a:p>
        </p:txBody>
      </p:sp>
      <p:pic>
        <p:nvPicPr>
          <p:cNvPr id="4" name="Imagem 3">
            <a:extLst>
              <a:ext uri="{FF2B5EF4-FFF2-40B4-BE49-F238E27FC236}">
                <a16:creationId xmlns:a16="http://schemas.microsoft.com/office/drawing/2014/main" id="{B6538426-BAE4-47E1-871B-3528D392DAAD}"/>
              </a:ext>
            </a:extLst>
          </p:cNvPr>
          <p:cNvPicPr>
            <a:picLocks noChangeAspect="1"/>
          </p:cNvPicPr>
          <p:nvPr/>
        </p:nvPicPr>
        <p:blipFill>
          <a:blip r:embed="rId3"/>
          <a:stretch>
            <a:fillRect/>
          </a:stretch>
        </p:blipFill>
        <p:spPr>
          <a:xfrm>
            <a:off x="786810" y="1547683"/>
            <a:ext cx="11282805" cy="4840601"/>
          </a:xfrm>
          <a:prstGeom prst="rect">
            <a:avLst/>
          </a:prstGeom>
        </p:spPr>
      </p:pic>
      <p:sp>
        <p:nvSpPr>
          <p:cNvPr id="6" name="Espaço Reservado para Número de Slide 5">
            <a:extLst>
              <a:ext uri="{FF2B5EF4-FFF2-40B4-BE49-F238E27FC236}">
                <a16:creationId xmlns:a16="http://schemas.microsoft.com/office/drawing/2014/main" id="{C6B631E8-54E2-43B2-9D50-0EC05D421A1D}"/>
              </a:ext>
            </a:extLst>
          </p:cNvPr>
          <p:cNvSpPr>
            <a:spLocks noGrp="1"/>
          </p:cNvSpPr>
          <p:nvPr>
            <p:ph type="sldNum" sz="quarter" idx="4"/>
          </p:nvPr>
        </p:nvSpPr>
        <p:spPr/>
        <p:txBody>
          <a:bodyPr/>
          <a:lstStyle/>
          <a:p>
            <a:fld id="{A76F54FF-76C4-4040-9315-59D5D23324F5}" type="slidenum">
              <a:rPr lang="pt-BR" smtClean="0"/>
              <a:pPr/>
              <a:t>8</a:t>
            </a:fld>
            <a:r>
              <a:rPr lang="pt-BR"/>
              <a:t> de 53</a:t>
            </a:r>
            <a:endParaRPr lang="pt-BR" dirty="0"/>
          </a:p>
        </p:txBody>
      </p:sp>
    </p:spTree>
    <p:extLst>
      <p:ext uri="{BB962C8B-B14F-4D97-AF65-F5344CB8AC3E}">
        <p14:creationId xmlns:p14="http://schemas.microsoft.com/office/powerpoint/2010/main" val="410543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834887" y="1439934"/>
            <a:ext cx="11267000" cy="4154984"/>
          </a:xfrm>
          <a:prstGeom prst="rect">
            <a:avLst/>
          </a:prstGeom>
          <a:noFill/>
        </p:spPr>
        <p:txBody>
          <a:bodyPr wrap="square" rtlCol="0">
            <a:spAutoFit/>
          </a:bodyPr>
          <a:lstStyle/>
          <a:p>
            <a:pPr marL="514350" indent="-514350">
              <a:buFont typeface="+mj-lt"/>
              <a:buAutoNum type="arabicParenR"/>
            </a:pPr>
            <a:r>
              <a:rPr lang="pt-BR" sz="2400" dirty="0">
                <a:solidFill>
                  <a:srgbClr val="002060"/>
                </a:solidFill>
                <a:cs typeface="Arial" panose="020B0604020202020204" pitchFamily="34" charset="0"/>
              </a:rPr>
              <a:t>Executar o comando abaixo para ver o tamanho do Log: </a:t>
            </a:r>
          </a:p>
          <a:p>
            <a:pPr marL="514350" indent="-514350">
              <a:buFont typeface="+mj-lt"/>
              <a:buAutoNum type="arabicParenR"/>
            </a:pPr>
            <a:endParaRPr lang="pt-BR" sz="2400" dirty="0">
              <a:cs typeface="Arial" panose="020B0604020202020204" pitchFamily="34" charset="0"/>
            </a:endParaRPr>
          </a:p>
          <a:p>
            <a:pPr lvl="2"/>
            <a:r>
              <a:rPr lang="pt-BR" sz="2400" dirty="0">
                <a:solidFill>
                  <a:srgbClr val="0000FF"/>
                </a:solidFill>
              </a:rPr>
              <a:t>DBCC SQLPERF</a:t>
            </a:r>
            <a:r>
              <a:rPr lang="pt-BR" sz="2400" dirty="0">
                <a:solidFill>
                  <a:srgbClr val="808080"/>
                </a:solidFill>
              </a:rPr>
              <a:t>(LOGSPACE)</a:t>
            </a:r>
          </a:p>
          <a:p>
            <a:pPr lvl="2"/>
            <a:endParaRPr lang="pt-BR" sz="2400" dirty="0">
              <a:cs typeface="Arial" panose="020B0604020202020204" pitchFamily="34" charset="0"/>
            </a:endParaRPr>
          </a:p>
          <a:p>
            <a:pPr lvl="2"/>
            <a:endParaRPr lang="pt-BR" sz="2400" dirty="0">
              <a:cs typeface="Arial" panose="020B0604020202020204" pitchFamily="34" charset="0"/>
            </a:endParaRPr>
          </a:p>
          <a:p>
            <a:pPr marL="514350" indent="-514350">
              <a:buAutoNum type="arabicParenR"/>
            </a:pPr>
            <a:r>
              <a:rPr lang="pt-BR" sz="2400" dirty="0">
                <a:solidFill>
                  <a:srgbClr val="002060"/>
                </a:solidFill>
                <a:cs typeface="Arial" panose="020B0604020202020204" pitchFamily="34" charset="0"/>
              </a:rPr>
              <a:t>Se o recovery for SIMPLE, validar as queries que estão sendo executadas no servidor</a:t>
            </a:r>
          </a:p>
          <a:p>
            <a:pPr marL="514350" indent="-514350">
              <a:buAutoNum type="arabicParenR"/>
            </a:pPr>
            <a:endParaRPr lang="pt-BR" sz="2400" dirty="0">
              <a:solidFill>
                <a:srgbClr val="002060"/>
              </a:solidFill>
              <a:cs typeface="Arial" panose="020B0604020202020204" pitchFamily="34" charset="0"/>
            </a:endParaRPr>
          </a:p>
          <a:p>
            <a:pPr marL="514350" indent="-514350">
              <a:buAutoNum type="arabicParenR"/>
            </a:pPr>
            <a:endParaRPr lang="pt-BR" sz="2400" dirty="0">
              <a:solidFill>
                <a:srgbClr val="002060"/>
              </a:solidFill>
              <a:cs typeface="Arial" panose="020B0604020202020204" pitchFamily="34" charset="0"/>
            </a:endParaRPr>
          </a:p>
          <a:p>
            <a:pPr marL="514350" indent="-514350">
              <a:buAutoNum type="arabicParenR"/>
            </a:pPr>
            <a:r>
              <a:rPr lang="pt-BR" sz="2400" dirty="0">
                <a:solidFill>
                  <a:srgbClr val="002060"/>
                </a:solidFill>
                <a:cs typeface="Arial" panose="020B0604020202020204" pitchFamily="34" charset="0"/>
              </a:rPr>
              <a:t>Se o recovery for FULL, validar se o backup do Log está sendo executado</a:t>
            </a:r>
            <a:endParaRPr lang="pt-BR" sz="2400" dirty="0">
              <a:solidFill>
                <a:srgbClr val="002060"/>
              </a:solidFill>
            </a:endParaRPr>
          </a:p>
          <a:p>
            <a:r>
              <a:rPr lang="pt-BR" sz="2400" dirty="0">
                <a:solidFill>
                  <a:srgbClr val="002060"/>
                </a:solidFill>
                <a:cs typeface="Arial" panose="020B0604020202020204" pitchFamily="34" charset="0"/>
              </a:rPr>
              <a:t>	3.1 Se sim, validar transações em aberto no servidor (</a:t>
            </a:r>
            <a:r>
              <a:rPr lang="pt-BR" sz="2400" dirty="0" err="1">
                <a:solidFill>
                  <a:srgbClr val="002060"/>
                </a:solidFill>
                <a:cs typeface="Arial" panose="020B0604020202020204" pitchFamily="34" charset="0"/>
              </a:rPr>
              <a:t>sp_whoisactive</a:t>
            </a:r>
            <a:r>
              <a:rPr lang="pt-BR" sz="2400" dirty="0">
                <a:solidFill>
                  <a:srgbClr val="002060"/>
                </a:solidFill>
                <a:cs typeface="Arial" panose="020B0604020202020204" pitchFamily="34" charset="0"/>
              </a:rPr>
              <a:t>) </a:t>
            </a:r>
          </a:p>
          <a:p>
            <a:r>
              <a:rPr lang="pt-BR" sz="2400" dirty="0">
                <a:solidFill>
                  <a:srgbClr val="002060"/>
                </a:solidFill>
                <a:cs typeface="Arial" panose="020B0604020202020204" pitchFamily="34" charset="0"/>
              </a:rPr>
              <a:t>	3.2 Se não, tentar executar um backup</a:t>
            </a:r>
          </a:p>
        </p:txBody>
      </p:sp>
      <p:sp>
        <p:nvSpPr>
          <p:cNvPr id="5" name="Título 1"/>
          <p:cNvSpPr txBox="1">
            <a:spLocks/>
          </p:cNvSpPr>
          <p:nvPr/>
        </p:nvSpPr>
        <p:spPr>
          <a:xfrm>
            <a:off x="381799" y="190501"/>
            <a:ext cx="8086476" cy="1133474"/>
          </a:xfrm>
          <a:prstGeom prst="rect">
            <a:avLst/>
          </a:prstGeom>
        </p:spPr>
        <p:txBody>
          <a:bodyPr vert="horz" lIns="91440" tIns="45720" rIns="91440" bIns="45720" rtlCol="0" anchor="ctr">
            <a:noAutofit/>
          </a:bodyPr>
          <a:lstStyle/>
          <a:p>
            <a:pPr lvl="0" algn="ctr">
              <a:spcAft>
                <a:spcPts val="800"/>
              </a:spcAft>
            </a:pPr>
            <a:r>
              <a:rPr lang="pt-BR" sz="4000" b="1" dirty="0">
                <a:solidFill>
                  <a:srgbClr val="002060"/>
                </a:solidFill>
                <a:ea typeface="Calibri" panose="020F0502020204030204" pitchFamily="34" charset="0"/>
                <a:cs typeface="Arial" panose="020B0604020202020204" pitchFamily="34" charset="0"/>
              </a:rPr>
              <a:t>2) Arquivo de Log FULL – O que fazer?</a:t>
            </a:r>
          </a:p>
        </p:txBody>
      </p:sp>
      <p:sp>
        <p:nvSpPr>
          <p:cNvPr id="3" name="Espaço Reservado para Número de Slide 2">
            <a:extLst>
              <a:ext uri="{FF2B5EF4-FFF2-40B4-BE49-F238E27FC236}">
                <a16:creationId xmlns:a16="http://schemas.microsoft.com/office/drawing/2014/main" id="{11A400CF-212A-4DD4-9481-FBA4D581E4C1}"/>
              </a:ext>
            </a:extLst>
          </p:cNvPr>
          <p:cNvSpPr>
            <a:spLocks noGrp="1"/>
          </p:cNvSpPr>
          <p:nvPr>
            <p:ph type="sldNum" sz="quarter" idx="4"/>
          </p:nvPr>
        </p:nvSpPr>
        <p:spPr/>
        <p:txBody>
          <a:bodyPr/>
          <a:lstStyle/>
          <a:p>
            <a:fld id="{A76F54FF-76C4-4040-9315-59D5D23324F5}" type="slidenum">
              <a:rPr lang="pt-BR" smtClean="0"/>
              <a:pPr/>
              <a:t>9</a:t>
            </a:fld>
            <a:r>
              <a:rPr lang="pt-BR"/>
              <a:t> de 53</a:t>
            </a:r>
            <a:endParaRPr lang="pt-BR" dirty="0"/>
          </a:p>
        </p:txBody>
      </p:sp>
    </p:spTree>
    <p:extLst>
      <p:ext uri="{BB962C8B-B14F-4D97-AF65-F5344CB8AC3E}">
        <p14:creationId xmlns:p14="http://schemas.microsoft.com/office/powerpoint/2010/main" val="130626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ersonalizar design">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4257</TotalTime>
  <Words>2289</Words>
  <Application>Microsoft Office PowerPoint</Application>
  <PresentationFormat>Widescreen</PresentationFormat>
  <Paragraphs>427</Paragraphs>
  <Slides>56</Slides>
  <Notes>52</Notes>
  <HiddenSlides>16</HiddenSlides>
  <MMClips>0</MMClips>
  <ScaleCrop>false</ScaleCrop>
  <HeadingPairs>
    <vt:vector size="6" baseType="variant">
      <vt:variant>
        <vt:lpstr>Fontes usadas</vt:lpstr>
      </vt:variant>
      <vt:variant>
        <vt:i4>5</vt:i4>
      </vt:variant>
      <vt:variant>
        <vt:lpstr>Tema</vt:lpstr>
      </vt:variant>
      <vt:variant>
        <vt:i4>3</vt:i4>
      </vt:variant>
      <vt:variant>
        <vt:lpstr>Títulos de slides</vt:lpstr>
      </vt:variant>
      <vt:variant>
        <vt:i4>56</vt:i4>
      </vt:variant>
    </vt:vector>
  </HeadingPairs>
  <TitlesOfParts>
    <vt:vector size="64" baseType="lpstr">
      <vt:lpstr>Arial</vt:lpstr>
      <vt:lpstr>Calibri</vt:lpstr>
      <vt:lpstr>Calibri Light</vt:lpstr>
      <vt:lpstr>Consolas</vt:lpstr>
      <vt:lpstr>Times New Roman</vt:lpstr>
      <vt:lpstr>Tema do Office</vt:lpstr>
      <vt:lpstr>1_Tema do Office</vt:lpstr>
      <vt:lpstr>Personalizar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André</dc:creator>
  <cp:lastModifiedBy>Fabrício Lima</cp:lastModifiedBy>
  <cp:revision>289</cp:revision>
  <dcterms:created xsi:type="dcterms:W3CDTF">2016-04-04T15:53:45Z</dcterms:created>
  <dcterms:modified xsi:type="dcterms:W3CDTF">2017-08-05T10:10:26Z</dcterms:modified>
</cp:coreProperties>
</file>